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Lst>
  <p:sldSz cy="6858000" cx="9144000"/>
  <p:notesSz cx="6858000" cy="9144000"/>
  <p:embeddedFontLst>
    <p:embeddedFont>
      <p:font typeface="Boogaloo"/>
      <p:regular r:id="rId19"/>
    </p:embeddedFont>
    <p:embeddedFont>
      <p:font typeface="Cabin"/>
      <p:regular r:id="rId20"/>
      <p:bold r:id="rId21"/>
      <p:italic r:id="rId22"/>
      <p:boldItalic r:id="rId23"/>
    </p:embeddedFont>
    <p:embeddedFont>
      <p:font typeface="Helvetica Neue"/>
      <p:regular r:id="rId24"/>
      <p:bold r:id="rId25"/>
      <p:italic r:id="rId26"/>
      <p:boldItalic r:id="rId27"/>
    </p:embeddedFont>
    <p:embeddedFont>
      <p:font typeface="Cabin Condensed"/>
      <p:regular r:id="rId28"/>
      <p:bold r:id="rId29"/>
    </p:embeddedFont>
    <p:embeddedFont>
      <p:font typeface="Open Sans"/>
      <p:regular r:id="rId30"/>
      <p:bold r:id="rId31"/>
      <p:italic r:id="rId32"/>
      <p:boldItalic r:id="rId3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23CCC8FF-1F35-4AC0-83F1-CEE2EC2469F0}">
  <a:tblStyle styleId="{23CCC8FF-1F35-4AC0-83F1-CEE2EC2469F0}" styleName="Table_0">
    <a:wholeTbl>
      <a:tcTxStyle b="off" i="off">
        <a:font>
          <a:latin typeface="Arial"/>
          <a:ea typeface="Arial"/>
          <a:cs typeface="Arial"/>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_rels/presentation.xml.rels><?xml version="1.0" encoding="UTF-8" standalone="yes"?><Relationships xmlns="http://schemas.openxmlformats.org/package/2006/relationships"><Relationship Id="rId20" Type="http://schemas.openxmlformats.org/officeDocument/2006/relationships/font" Target="fonts/Cabin-regular.fntdata"/><Relationship Id="rId22" Type="http://schemas.openxmlformats.org/officeDocument/2006/relationships/font" Target="fonts/Cabin-italic.fntdata"/><Relationship Id="rId21" Type="http://schemas.openxmlformats.org/officeDocument/2006/relationships/font" Target="fonts/Cabin-bold.fntdata"/><Relationship Id="rId24" Type="http://schemas.openxmlformats.org/officeDocument/2006/relationships/font" Target="fonts/HelveticaNeue-regular.fntdata"/><Relationship Id="rId23" Type="http://schemas.openxmlformats.org/officeDocument/2006/relationships/font" Target="fonts/Cabin-bold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HelveticaNeue-italic.fntdata"/><Relationship Id="rId25" Type="http://schemas.openxmlformats.org/officeDocument/2006/relationships/font" Target="fonts/HelveticaNeue-bold.fntdata"/><Relationship Id="rId28" Type="http://schemas.openxmlformats.org/officeDocument/2006/relationships/font" Target="fonts/CabinCondensed-regular.fntdata"/><Relationship Id="rId27" Type="http://schemas.openxmlformats.org/officeDocument/2006/relationships/font" Target="fonts/HelveticaNeue-bold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CabinCondensed-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OpenSans-bold.fntdata"/><Relationship Id="rId30" Type="http://schemas.openxmlformats.org/officeDocument/2006/relationships/font" Target="fonts/OpenSans-regular.fntdata"/><Relationship Id="rId11" Type="http://schemas.openxmlformats.org/officeDocument/2006/relationships/slide" Target="slides/slide6.xml"/><Relationship Id="rId33" Type="http://schemas.openxmlformats.org/officeDocument/2006/relationships/font" Target="fonts/OpenSans-boldItalic.fntdata"/><Relationship Id="rId10" Type="http://schemas.openxmlformats.org/officeDocument/2006/relationships/slide" Target="slides/slide5.xml"/><Relationship Id="rId32" Type="http://schemas.openxmlformats.org/officeDocument/2006/relationships/font" Target="fonts/OpenSans-italic.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font" Target="fonts/Boogaloo-regular.fntdata"/><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1pPr>
            <a:lvl2pPr indent="-317500" lvl="1" marL="9144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6pPr>
            <a:lvl7pPr indent="-317500" lvl="6" marL="32004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7pPr>
            <a:lvl8pPr indent="-317500" lvl="7" marL="36576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8pPr>
            <a:lvl9pPr indent="-317500" lvl="8" marL="41148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openscied.org/collision2-simulation/" TargetMode="Externa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youtu.be/ygLbCFuqYFo" TargetMode="Externa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youtu.be/ygLbCFuqYFo" TargetMode="Externa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youtu.be/XgczgVAiCYk" TargetMode="External"/><Relationship Id="rId3" Type="http://schemas.openxmlformats.org/officeDocument/2006/relationships/hyperlink" Target="https://youtu.be/3Rzt0wNQAT0" TargetMode="Externa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openscied.org/collision2-simulation/" TargetMode="Externa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 name="Shape 52"/>
        <p:cNvGrpSpPr/>
        <p:nvPr/>
      </p:nvGrpSpPr>
      <p:grpSpPr>
        <a:xfrm>
          <a:off x="0" y="0"/>
          <a:ext cx="0" cy="0"/>
          <a:chOff x="0" y="0"/>
          <a:chExt cx="0" cy="0"/>
        </a:xfrm>
      </p:grpSpPr>
      <p:sp>
        <p:nvSpPr>
          <p:cNvPr id="53" name="Google Shape;53;p1: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n">
                <a:solidFill>
                  <a:srgbClr val="0B0B0B"/>
                </a:solidFill>
                <a:latin typeface="Cabin"/>
                <a:ea typeface="Cabin"/>
                <a:cs typeface="Cabin"/>
                <a:sym typeface="Cabin"/>
              </a:rPr>
              <a:t>Summarize what we figured out so far.</a:t>
            </a:r>
            <a:r>
              <a:rPr lang="en">
                <a:solidFill>
                  <a:srgbClr val="0B0B0B"/>
                </a:solidFill>
                <a:latin typeface="Cabin"/>
                <a:ea typeface="Cabin"/>
                <a:cs typeface="Cabin"/>
                <a:sym typeface="Cabin"/>
              </a:rPr>
              <a:t> Say, </a:t>
            </a:r>
            <a:r>
              <a:rPr i="1" lang="en">
                <a:solidFill>
                  <a:srgbClr val="0B0B0B"/>
                </a:solidFill>
                <a:latin typeface="Cabin"/>
                <a:ea typeface="Cabin"/>
                <a:cs typeface="Cabin"/>
                <a:sym typeface="Cabin"/>
              </a:rPr>
              <a:t>Let’s remind ourselves what we figured out so far and where we think we need to head next. </a:t>
            </a:r>
            <a:r>
              <a:rPr lang="en">
                <a:solidFill>
                  <a:srgbClr val="0B0B0B"/>
                </a:solidFill>
                <a:latin typeface="Cabin"/>
                <a:ea typeface="Cabin"/>
                <a:cs typeface="Cabin"/>
                <a:sym typeface="Cabin"/>
              </a:rPr>
              <a:t>Show </a:t>
            </a:r>
            <a:r>
              <a:rPr b="1" lang="en">
                <a:solidFill>
                  <a:srgbClr val="0B0B0B"/>
                </a:solidFill>
                <a:latin typeface="Cabin"/>
                <a:ea typeface="Cabin"/>
                <a:cs typeface="Cabin"/>
                <a:sym typeface="Cabin"/>
              </a:rPr>
              <a:t>slide A</a:t>
            </a:r>
            <a:r>
              <a:rPr lang="en">
                <a:solidFill>
                  <a:srgbClr val="0B0B0B"/>
                </a:solidFill>
                <a:latin typeface="Cabin"/>
                <a:ea typeface="Cabin"/>
                <a:cs typeface="Cabin"/>
                <a:sym typeface="Cabin"/>
              </a:rPr>
              <a:t>. Discuss the questions on the slide as a whole class. This can be a quick check-in on the set of ideas the class should already be in consensus about.</a:t>
            </a:r>
            <a:endParaRPr>
              <a:solidFill>
                <a:srgbClr val="0B0B0B"/>
              </a:solidFill>
              <a:latin typeface="Cabin"/>
              <a:ea typeface="Cabin"/>
              <a:cs typeface="Cabin"/>
              <a:sym typeface="Cabin"/>
            </a:endParaRPr>
          </a:p>
          <a:p>
            <a:pPr indent="0" lvl="0" marL="0" rtl="0" algn="l">
              <a:lnSpc>
                <a:spcPct val="100000"/>
              </a:lnSpc>
              <a:spcBef>
                <a:spcPts val="0"/>
              </a:spcBef>
              <a:spcAft>
                <a:spcPts val="0"/>
              </a:spcAft>
              <a:buSzPts val="1400"/>
              <a:buNone/>
            </a:pPr>
            <a:r>
              <a:t/>
            </a:r>
            <a:endParaRPr sz="1000">
              <a:solidFill>
                <a:schemeClr val="dk1"/>
              </a:solidFill>
              <a:latin typeface="Open Sans"/>
              <a:ea typeface="Open Sans"/>
              <a:cs typeface="Open Sans"/>
              <a:sym typeface="Open Sans"/>
            </a:endParaRPr>
          </a:p>
          <a:p>
            <a:pPr indent="0" lvl="0" marL="0" rtl="0" algn="l">
              <a:lnSpc>
                <a:spcPct val="100000"/>
              </a:lnSpc>
              <a:spcBef>
                <a:spcPts val="0"/>
              </a:spcBef>
              <a:spcAft>
                <a:spcPts val="0"/>
              </a:spcAft>
              <a:buSzPts val="1400"/>
              <a:buNone/>
            </a:pPr>
            <a:r>
              <a:rPr b="1" lang="en">
                <a:solidFill>
                  <a:srgbClr val="0B0B0B"/>
                </a:solidFill>
                <a:latin typeface="Cabin"/>
                <a:ea typeface="Cabin"/>
                <a:cs typeface="Cabin"/>
                <a:sym typeface="Cabin"/>
              </a:rPr>
              <a:t>Connect to the areas of disagreement in the predictions students shared last time and how we might go about investigating our competing predictions.</a:t>
            </a:r>
            <a:r>
              <a:rPr lang="en">
                <a:solidFill>
                  <a:srgbClr val="0B0B0B"/>
                </a:solidFill>
                <a:latin typeface="Cabin"/>
                <a:ea typeface="Cabin"/>
                <a:cs typeface="Cabin"/>
                <a:sym typeface="Cabin"/>
              </a:rPr>
              <a:t> Example prompts and responses can be found in the teacher guide.</a:t>
            </a:r>
            <a:endParaRPr>
              <a:solidFill>
                <a:srgbClr val="0B0B0B"/>
              </a:solidFill>
              <a:latin typeface="Cabin"/>
              <a:ea typeface="Cabin"/>
              <a:cs typeface="Cabin"/>
              <a:sym typeface="Cabin"/>
            </a:endParaRPr>
          </a:p>
          <a:p>
            <a:pPr indent="0" lvl="0" marL="0" rtl="0" algn="l">
              <a:lnSpc>
                <a:spcPct val="100000"/>
              </a:lnSpc>
              <a:spcBef>
                <a:spcPts val="0"/>
              </a:spcBef>
              <a:spcAft>
                <a:spcPts val="0"/>
              </a:spcAft>
              <a:buSzPts val="1400"/>
              <a:buNone/>
            </a:pPr>
            <a:r>
              <a:t/>
            </a:r>
            <a:endParaRPr>
              <a:solidFill>
                <a:srgbClr val="0B0B0B"/>
              </a:solidFill>
              <a:latin typeface="Cabin"/>
              <a:ea typeface="Cabin"/>
              <a:cs typeface="Cabin"/>
              <a:sym typeface="Cabin"/>
            </a:endParaRPr>
          </a:p>
          <a:p>
            <a:pPr indent="0" lvl="0" marL="0" rtl="0" algn="l">
              <a:lnSpc>
                <a:spcPct val="115000"/>
              </a:lnSpc>
              <a:spcBef>
                <a:spcPts val="0"/>
              </a:spcBef>
              <a:spcAft>
                <a:spcPts val="0"/>
              </a:spcAft>
              <a:buSzPts val="1400"/>
              <a:buNone/>
            </a:pPr>
            <a:r>
              <a:rPr lang="en">
                <a:solidFill>
                  <a:schemeClr val="dk1"/>
                </a:solidFill>
                <a:latin typeface="Cabin"/>
                <a:ea typeface="Cabin"/>
                <a:cs typeface="Cabin"/>
                <a:sym typeface="Cabin"/>
              </a:rPr>
              <a:t>Say, </a:t>
            </a:r>
            <a:r>
              <a:rPr i="1" lang="en">
                <a:solidFill>
                  <a:schemeClr val="dk1"/>
                </a:solidFill>
                <a:latin typeface="Cabin"/>
                <a:ea typeface="Cabin"/>
                <a:cs typeface="Cabin"/>
                <a:sym typeface="Cabin"/>
              </a:rPr>
              <a:t>So if we weren’t in agreement on our predictions related to this question, we will need some data in order to resolve this question about whether changes in mass or changes in speed have a bigger effect on the kinetic energy of a moving object and the damage it can do in a collision. Let’s think through what we will need to do to collect that kind of data from an investigation using our cart system in order to try to answer this question.</a:t>
            </a:r>
            <a:endParaRPr i="1">
              <a:solidFill>
                <a:schemeClr val="dk1"/>
              </a:solidFill>
              <a:latin typeface="Cabin"/>
              <a:ea typeface="Cabin"/>
              <a:cs typeface="Cabin"/>
              <a:sym typeface="Cabin"/>
            </a:endParaRPr>
          </a:p>
          <a:p>
            <a:pPr indent="0" lvl="0" marL="0" rtl="0" algn="l">
              <a:lnSpc>
                <a:spcPct val="100000"/>
              </a:lnSpc>
              <a:spcBef>
                <a:spcPts val="0"/>
              </a:spcBef>
              <a:spcAft>
                <a:spcPts val="0"/>
              </a:spcAft>
              <a:buSzPts val="1400"/>
              <a:buNone/>
            </a:pPr>
            <a:r>
              <a:t/>
            </a:r>
            <a:endParaRPr i="1">
              <a:solidFill>
                <a:schemeClr val="dk1"/>
              </a:solidFill>
              <a:latin typeface="Cabin"/>
              <a:ea typeface="Cabin"/>
              <a:cs typeface="Cabin"/>
              <a:sym typeface="Cabin"/>
            </a:endParaRPr>
          </a:p>
          <a:p>
            <a:pPr indent="0" lvl="0" marL="0" rtl="0" algn="l">
              <a:lnSpc>
                <a:spcPct val="115000"/>
              </a:lnSpc>
              <a:spcBef>
                <a:spcPts val="0"/>
              </a:spcBef>
              <a:spcAft>
                <a:spcPts val="0"/>
              </a:spcAft>
              <a:buSzPts val="1400"/>
              <a:buNone/>
            </a:pPr>
            <a:r>
              <a:rPr lang="en">
                <a:solidFill>
                  <a:srgbClr val="0B0B0B"/>
                </a:solidFill>
                <a:latin typeface="Cabin"/>
                <a:ea typeface="Cabin"/>
                <a:cs typeface="Cabin"/>
                <a:sym typeface="Cabin"/>
              </a:rPr>
              <a:t> </a:t>
            </a:r>
            <a:r>
              <a:rPr b="1" lang="en">
                <a:solidFill>
                  <a:srgbClr val="0B0B0B"/>
                </a:solidFill>
                <a:latin typeface="Cabin"/>
                <a:ea typeface="Cabin"/>
                <a:cs typeface="Cabin"/>
                <a:sym typeface="Cabin"/>
              </a:rPr>
              <a:t>Write this question on chart paper:</a:t>
            </a:r>
            <a:endParaRPr b="1">
              <a:solidFill>
                <a:srgbClr val="0B0B0B"/>
              </a:solidFill>
              <a:latin typeface="Cabin"/>
              <a:ea typeface="Cabin"/>
              <a:cs typeface="Cabin"/>
              <a:sym typeface="Cabin"/>
            </a:endParaRPr>
          </a:p>
          <a:p>
            <a:pPr indent="-298450" lvl="0" marL="457200" rtl="0" algn="l">
              <a:lnSpc>
                <a:spcPct val="100000"/>
              </a:lnSpc>
              <a:spcBef>
                <a:spcPts val="0"/>
              </a:spcBef>
              <a:spcAft>
                <a:spcPts val="0"/>
              </a:spcAft>
              <a:buClr>
                <a:srgbClr val="0B0B0B"/>
              </a:buClr>
              <a:buSzPts val="1100"/>
              <a:buFont typeface="Cabin"/>
              <a:buChar char="●"/>
            </a:pPr>
            <a:r>
              <a:rPr lang="en">
                <a:solidFill>
                  <a:srgbClr val="0B0B0B"/>
                </a:solidFill>
                <a:latin typeface="Cabin"/>
                <a:ea typeface="Cabin"/>
                <a:cs typeface="Cabin"/>
                <a:sym typeface="Cabin"/>
              </a:rPr>
              <a:t>How much does doubling the speed or doubling the mass affect the kinetic energy of an object and the resulting damage that it can do in a collision?</a:t>
            </a:r>
            <a:endParaRPr>
              <a:solidFill>
                <a:srgbClr val="0B0B0B"/>
              </a:solidFill>
              <a:latin typeface="Cabin"/>
              <a:ea typeface="Cabin"/>
              <a:cs typeface="Cabin"/>
              <a:sym typeface="Cabin"/>
            </a:endParaRPr>
          </a:p>
          <a:p>
            <a:pPr indent="0" lvl="0" marL="0" rtl="0" algn="l">
              <a:lnSpc>
                <a:spcPct val="100000"/>
              </a:lnSpc>
              <a:spcBef>
                <a:spcPts val="0"/>
              </a:spcBef>
              <a:spcAft>
                <a:spcPts val="0"/>
              </a:spcAft>
              <a:buSzPts val="1400"/>
              <a:buNone/>
            </a:pPr>
            <a:r>
              <a:t/>
            </a:r>
            <a:endParaRPr>
              <a:solidFill>
                <a:srgbClr val="0B0B0B"/>
              </a:solidFill>
              <a:latin typeface="Cabin"/>
              <a:ea typeface="Cabin"/>
              <a:cs typeface="Cabin"/>
              <a:sym typeface="Cabin"/>
            </a:endParaRPr>
          </a:p>
          <a:p>
            <a:pPr indent="0" lvl="0" marL="0" rtl="0" algn="l">
              <a:lnSpc>
                <a:spcPct val="100000"/>
              </a:lnSpc>
              <a:spcBef>
                <a:spcPts val="0"/>
              </a:spcBef>
              <a:spcAft>
                <a:spcPts val="0"/>
              </a:spcAft>
              <a:buSzPts val="1400"/>
              <a:buNone/>
            </a:pPr>
            <a:r>
              <a:rPr b="1" lang="en">
                <a:solidFill>
                  <a:srgbClr val="0B0B0B"/>
                </a:solidFill>
                <a:latin typeface="Cabin"/>
                <a:ea typeface="Cabin"/>
                <a:cs typeface="Cabin"/>
                <a:sym typeface="Cabin"/>
              </a:rPr>
              <a:t>Identify independent variables. </a:t>
            </a:r>
            <a:r>
              <a:rPr lang="en">
                <a:solidFill>
                  <a:srgbClr val="0B0B0B"/>
                </a:solidFill>
                <a:latin typeface="Cabin"/>
                <a:ea typeface="Cabin"/>
                <a:cs typeface="Cabin"/>
                <a:sym typeface="Cabin"/>
              </a:rPr>
              <a:t>Ask students what variables we will need to change in an investigation that answers the question recorded on the chart paper. Students should say the mass and the speed of a moving object. </a:t>
            </a:r>
            <a:endParaRPr>
              <a:solidFill>
                <a:srgbClr val="0B0B0B"/>
              </a:solidFill>
              <a:latin typeface="Cabin"/>
              <a:ea typeface="Cabin"/>
              <a:cs typeface="Cabin"/>
              <a:sym typeface="Cabin"/>
            </a:endParaRPr>
          </a:p>
          <a:p>
            <a:pPr indent="0" lvl="0" marL="0" rtl="0" algn="l">
              <a:lnSpc>
                <a:spcPct val="100000"/>
              </a:lnSpc>
              <a:spcBef>
                <a:spcPts val="0"/>
              </a:spcBef>
              <a:spcAft>
                <a:spcPts val="0"/>
              </a:spcAft>
              <a:buSzPts val="1400"/>
              <a:buNone/>
            </a:pPr>
            <a:r>
              <a:t/>
            </a:r>
            <a:endParaRPr>
              <a:solidFill>
                <a:srgbClr val="0B0B0B"/>
              </a:solidFill>
              <a:latin typeface="Cabin"/>
              <a:ea typeface="Cabin"/>
              <a:cs typeface="Cabin"/>
              <a:sym typeface="Cabin"/>
            </a:endParaRPr>
          </a:p>
          <a:p>
            <a:pPr indent="0" lvl="0" marL="0" rtl="0" algn="l">
              <a:lnSpc>
                <a:spcPct val="100000"/>
              </a:lnSpc>
              <a:spcBef>
                <a:spcPts val="0"/>
              </a:spcBef>
              <a:spcAft>
                <a:spcPts val="0"/>
              </a:spcAft>
              <a:buSzPts val="1400"/>
              <a:buNone/>
            </a:pPr>
            <a:r>
              <a:rPr b="1" lang="en">
                <a:solidFill>
                  <a:srgbClr val="0B0B0B"/>
                </a:solidFill>
                <a:latin typeface="Cabin"/>
                <a:ea typeface="Cabin"/>
                <a:cs typeface="Cabin"/>
                <a:sym typeface="Cabin"/>
              </a:rPr>
              <a:t>Introduce the idea that we can have more than one independent variable we want to investigate.</a:t>
            </a:r>
            <a:r>
              <a:rPr lang="en">
                <a:solidFill>
                  <a:srgbClr val="0B0B0B"/>
                </a:solidFill>
                <a:latin typeface="Cabin"/>
                <a:ea typeface="Cabin"/>
                <a:cs typeface="Cabin"/>
                <a:sym typeface="Cabin"/>
              </a:rPr>
              <a:t> Say, </a:t>
            </a:r>
            <a:r>
              <a:rPr i="1" lang="en">
                <a:solidFill>
                  <a:srgbClr val="0B0B0B"/>
                </a:solidFill>
                <a:latin typeface="Cabin"/>
                <a:ea typeface="Cabin"/>
                <a:cs typeface="Cabin"/>
                <a:sym typeface="Cabin"/>
              </a:rPr>
              <a:t>In your experiences in science so far, you’ve had a lot of experience planning and carrying out investigations where only a single independent variable is changed at a time and you are trying to keep all other variables constant. This is often a very useful way to approach the design of an investigation since it tends to allow for more straight forward data analysis after you collect your data. This is particularly true when the data you are planning on collecting are quantitative and you want to graph it afterward to see if there are any interesting trends in it, such as whether the relationship between the independent and dependent variable is linear or not. You did something like this in Lesson 4 when you graphed the results from your force versus deformation investigations of wood stirrers and foam. </a:t>
            </a:r>
            <a:endParaRPr i="1">
              <a:solidFill>
                <a:srgbClr val="0B0B0B"/>
              </a:solidFill>
              <a:latin typeface="Cabin"/>
              <a:ea typeface="Cabin"/>
              <a:cs typeface="Cabin"/>
              <a:sym typeface="Cabin"/>
            </a:endParaRPr>
          </a:p>
          <a:p>
            <a:pPr indent="0" lvl="0" marL="0" rtl="0" algn="l">
              <a:lnSpc>
                <a:spcPct val="100000"/>
              </a:lnSpc>
              <a:spcBef>
                <a:spcPts val="0"/>
              </a:spcBef>
              <a:spcAft>
                <a:spcPts val="0"/>
              </a:spcAft>
              <a:buSzPts val="1400"/>
              <a:buNone/>
            </a:pPr>
            <a:r>
              <a:t/>
            </a:r>
            <a:endParaRPr i="1">
              <a:solidFill>
                <a:srgbClr val="0B0B0B"/>
              </a:solidFill>
              <a:latin typeface="Cabin"/>
              <a:ea typeface="Cabin"/>
              <a:cs typeface="Cabin"/>
              <a:sym typeface="Cabin"/>
            </a:endParaRPr>
          </a:p>
          <a:p>
            <a:pPr indent="0" lvl="0" marL="0" rtl="0" algn="l">
              <a:lnSpc>
                <a:spcPct val="100000"/>
              </a:lnSpc>
              <a:spcBef>
                <a:spcPts val="0"/>
              </a:spcBef>
              <a:spcAft>
                <a:spcPts val="0"/>
              </a:spcAft>
              <a:buSzPts val="1400"/>
              <a:buNone/>
            </a:pPr>
            <a:r>
              <a:rPr lang="en">
                <a:solidFill>
                  <a:srgbClr val="0B0B0B"/>
                </a:solidFill>
                <a:latin typeface="Cabin"/>
                <a:ea typeface="Cabin"/>
                <a:cs typeface="Cabin"/>
                <a:sym typeface="Cabin"/>
              </a:rPr>
              <a:t>Ask students which variables they put on which axis in that case and why. If needed, you can prompt students to look back in their notebook to </a:t>
            </a:r>
            <a:r>
              <a:rPr i="1" lang="en">
                <a:solidFill>
                  <a:srgbClr val="0B0B0B"/>
                </a:solidFill>
                <a:latin typeface="Cabin"/>
                <a:ea typeface="Cabin"/>
                <a:cs typeface="Cabin"/>
                <a:sym typeface="Cabin"/>
              </a:rPr>
              <a:t>Deformation Results</a:t>
            </a:r>
            <a:r>
              <a:rPr lang="en">
                <a:solidFill>
                  <a:srgbClr val="0B0B0B"/>
                </a:solidFill>
                <a:latin typeface="Cabin"/>
                <a:ea typeface="Cabin"/>
                <a:cs typeface="Cabin"/>
                <a:sym typeface="Cabin"/>
              </a:rPr>
              <a:t> from Lesson 4</a:t>
            </a:r>
            <a:r>
              <a:rPr i="1" lang="en">
                <a:solidFill>
                  <a:srgbClr val="0B0B0B"/>
                </a:solidFill>
                <a:latin typeface="Cabin"/>
                <a:ea typeface="Cabin"/>
                <a:cs typeface="Cabin"/>
                <a:sym typeface="Cabin"/>
              </a:rPr>
              <a:t> </a:t>
            </a:r>
            <a:r>
              <a:rPr lang="en">
                <a:solidFill>
                  <a:srgbClr val="0B0B0B"/>
                </a:solidFill>
                <a:latin typeface="Cabin"/>
                <a:ea typeface="Cabin"/>
                <a:cs typeface="Cabin"/>
                <a:sym typeface="Cabin"/>
              </a:rPr>
              <a:t>where they graphed these data. </a:t>
            </a:r>
            <a:endParaRPr>
              <a:solidFill>
                <a:srgbClr val="0B0B0B"/>
              </a:solidFill>
              <a:latin typeface="Cabin"/>
              <a:ea typeface="Cabin"/>
              <a:cs typeface="Cabin"/>
              <a:sym typeface="Cabin"/>
            </a:endParaRPr>
          </a:p>
          <a:p>
            <a:pPr indent="0" lvl="0" marL="0" rtl="0" algn="l">
              <a:lnSpc>
                <a:spcPct val="100000"/>
              </a:lnSpc>
              <a:spcBef>
                <a:spcPts val="0"/>
              </a:spcBef>
              <a:spcAft>
                <a:spcPts val="0"/>
              </a:spcAft>
              <a:buSzPts val="1400"/>
              <a:buNone/>
            </a:pPr>
            <a:r>
              <a:t/>
            </a:r>
            <a:endParaRPr>
              <a:solidFill>
                <a:srgbClr val="0B0B0B"/>
              </a:solidFill>
              <a:latin typeface="Cabin"/>
              <a:ea typeface="Cabin"/>
              <a:cs typeface="Cabin"/>
              <a:sym typeface="Cabin"/>
            </a:endParaRPr>
          </a:p>
          <a:p>
            <a:pPr indent="0" lvl="0" marL="0" rtl="0" algn="l">
              <a:lnSpc>
                <a:spcPct val="100000"/>
              </a:lnSpc>
              <a:spcBef>
                <a:spcPts val="0"/>
              </a:spcBef>
              <a:spcAft>
                <a:spcPts val="0"/>
              </a:spcAft>
              <a:buSzPts val="1400"/>
              <a:buNone/>
            </a:pPr>
            <a:r>
              <a:rPr b="1" lang="en">
                <a:solidFill>
                  <a:srgbClr val="0B0B0B"/>
                </a:solidFill>
                <a:latin typeface="Cabin"/>
                <a:ea typeface="Cabin"/>
                <a:cs typeface="Cabin"/>
                <a:sym typeface="Cabin"/>
              </a:rPr>
              <a:t>Continue explaining ways you can extend this approach to cases where you have more than one independent variable to investigate.</a:t>
            </a:r>
            <a:r>
              <a:rPr i="1" lang="en">
                <a:solidFill>
                  <a:srgbClr val="0B0B0B"/>
                </a:solidFill>
                <a:latin typeface="Cabin"/>
                <a:ea typeface="Cabin"/>
                <a:cs typeface="Cabin"/>
                <a:sym typeface="Cabin"/>
              </a:rPr>
              <a:t> </a:t>
            </a:r>
            <a:r>
              <a:rPr lang="en">
                <a:solidFill>
                  <a:srgbClr val="0B0B0B"/>
                </a:solidFill>
                <a:latin typeface="Cabin"/>
                <a:ea typeface="Cabin"/>
                <a:cs typeface="Cabin"/>
                <a:sym typeface="Cabin"/>
              </a:rPr>
              <a:t>Say, </a:t>
            </a:r>
            <a:r>
              <a:rPr i="1" lang="en">
                <a:solidFill>
                  <a:srgbClr val="0B0B0B"/>
                </a:solidFill>
                <a:latin typeface="Cabin"/>
                <a:ea typeface="Cabin"/>
                <a:cs typeface="Cabin"/>
                <a:sym typeface="Cabin"/>
              </a:rPr>
              <a:t>In such cases like the one you just described from Lesson 4, you are able to see interesting trends in the data on a coordinate graph. As our investigations become more complex, we may sometimes find that we have more than one independent variable we need to change. In such cases it will be helpful to use a table to keep track of all the conditions we plan to test before we carry out our investigation so that we can identify which variables we are trying to keep constant between different conditions and which we are not. Let’s create a table to help us keep track of this for our investigation.</a:t>
            </a:r>
            <a:endParaRPr i="1">
              <a:solidFill>
                <a:srgbClr val="0B0B0B"/>
              </a:solidFill>
              <a:latin typeface="Cabin"/>
              <a:ea typeface="Cabin"/>
              <a:cs typeface="Cabin"/>
              <a:sym typeface="Cabin"/>
            </a:endParaRPr>
          </a:p>
          <a:p>
            <a:pPr indent="0" lvl="0" marL="0" rtl="0" algn="l">
              <a:lnSpc>
                <a:spcPct val="100000"/>
              </a:lnSpc>
              <a:spcBef>
                <a:spcPts val="0"/>
              </a:spcBef>
              <a:spcAft>
                <a:spcPts val="0"/>
              </a:spcAft>
              <a:buSzPts val="1400"/>
              <a:buNone/>
            </a:pPr>
            <a:r>
              <a:t/>
            </a:r>
            <a:endParaRPr i="1">
              <a:solidFill>
                <a:srgbClr val="0B0B0B"/>
              </a:solidFill>
              <a:latin typeface="Cabin"/>
              <a:ea typeface="Cabin"/>
              <a:cs typeface="Cabin"/>
              <a:sym typeface="Cabin"/>
            </a:endParaRPr>
          </a:p>
          <a:p>
            <a:pPr indent="0" lvl="0" marL="0" rtl="0" algn="l">
              <a:lnSpc>
                <a:spcPct val="100000"/>
              </a:lnSpc>
              <a:spcBef>
                <a:spcPts val="0"/>
              </a:spcBef>
              <a:spcAft>
                <a:spcPts val="0"/>
              </a:spcAft>
              <a:buSzPts val="1400"/>
              <a:buNone/>
            </a:pPr>
            <a:r>
              <a:rPr lang="en">
                <a:solidFill>
                  <a:srgbClr val="0B0B0B"/>
                </a:solidFill>
                <a:latin typeface="Cabin"/>
                <a:ea typeface="Cabin"/>
                <a:cs typeface="Cabin"/>
                <a:sym typeface="Cabin"/>
              </a:rPr>
              <a:t>Add the following table to the chart paper on which you recorded the question being investigated.</a:t>
            </a:r>
            <a:endParaRPr i="1">
              <a:solidFill>
                <a:srgbClr val="0B0B0B"/>
              </a:solidFill>
              <a:latin typeface="Cabin"/>
              <a:ea typeface="Cabin"/>
              <a:cs typeface="Cabin"/>
              <a:sym typeface="Cabin"/>
            </a:endParaRPr>
          </a:p>
          <a:p>
            <a:pPr indent="0" lvl="0" marL="0" rtl="0" algn="l">
              <a:lnSpc>
                <a:spcPct val="100000"/>
              </a:lnSpc>
              <a:spcBef>
                <a:spcPts val="0"/>
              </a:spcBef>
              <a:spcAft>
                <a:spcPts val="0"/>
              </a:spcAft>
              <a:buSzPts val="1400"/>
              <a:buNone/>
            </a:pPr>
            <a:r>
              <a:t/>
            </a:r>
            <a:endParaRPr>
              <a:solidFill>
                <a:srgbClr val="0B0B0B"/>
              </a:solidFill>
              <a:latin typeface="Cabin"/>
              <a:ea typeface="Cabin"/>
              <a:cs typeface="Cabin"/>
              <a:sym typeface="Cabin"/>
            </a:endParaRPr>
          </a:p>
          <a:p>
            <a:pPr indent="0" lvl="0" marL="0" rtl="0" algn="l">
              <a:lnSpc>
                <a:spcPct val="100000"/>
              </a:lnSpc>
              <a:spcBef>
                <a:spcPts val="0"/>
              </a:spcBef>
              <a:spcAft>
                <a:spcPts val="0"/>
              </a:spcAft>
              <a:buSzPts val="1400"/>
              <a:buNone/>
            </a:pPr>
            <a:r>
              <a:rPr lang="en">
                <a:solidFill>
                  <a:srgbClr val="0B0B0B"/>
                </a:solidFill>
                <a:latin typeface="Cabin"/>
                <a:ea typeface="Cabin"/>
                <a:cs typeface="Cabin"/>
                <a:sym typeface="Cabin"/>
              </a:rPr>
              <a:t>Use the suggested prompts in the teacher guide to have students think about what would be an important variable to keep constant between the different conditions and how one could measure it to ensure that this variable doesn’t change.</a:t>
            </a:r>
            <a:endParaRPr>
              <a:solidFill>
                <a:srgbClr val="0B0B0B"/>
              </a:solidFill>
              <a:latin typeface="Cabin"/>
              <a:ea typeface="Cabin"/>
              <a:cs typeface="Cabin"/>
              <a:sym typeface="Cabin"/>
            </a:endParaRPr>
          </a:p>
          <a:p>
            <a:pPr indent="0" lvl="0" marL="0" rtl="0" algn="l">
              <a:lnSpc>
                <a:spcPct val="100000"/>
              </a:lnSpc>
              <a:spcBef>
                <a:spcPts val="0"/>
              </a:spcBef>
              <a:spcAft>
                <a:spcPts val="0"/>
              </a:spcAft>
              <a:buSzPts val="1400"/>
              <a:buNone/>
            </a:pPr>
            <a:r>
              <a:t/>
            </a:r>
            <a:endParaRPr>
              <a:solidFill>
                <a:srgbClr val="0B0B0B"/>
              </a:solidFill>
              <a:latin typeface="Cabin"/>
              <a:ea typeface="Cabin"/>
              <a:cs typeface="Cabin"/>
              <a:sym typeface="Cabin"/>
            </a:endParaRPr>
          </a:p>
          <a:p>
            <a:pPr indent="0" lvl="0" marL="0" rtl="0" algn="l">
              <a:lnSpc>
                <a:spcPct val="100000"/>
              </a:lnSpc>
              <a:spcBef>
                <a:spcPts val="0"/>
              </a:spcBef>
              <a:spcAft>
                <a:spcPts val="0"/>
              </a:spcAft>
              <a:buSzPts val="1400"/>
              <a:buNone/>
            </a:pPr>
            <a:r>
              <a:rPr lang="en">
                <a:solidFill>
                  <a:srgbClr val="0B0B0B"/>
                </a:solidFill>
                <a:latin typeface="Cabin"/>
                <a:ea typeface="Cabin"/>
                <a:cs typeface="Cabin"/>
                <a:sym typeface="Cabin"/>
              </a:rPr>
              <a:t>Summarize that this is an example of building a table to keep track of the variables that we plan to change in each condition we plan to test and that this can help us recognize which variables are important to keep constant between each condition.</a:t>
            </a:r>
            <a:endParaRPr>
              <a:solidFill>
                <a:srgbClr val="0B0B0B"/>
              </a:solidFill>
              <a:latin typeface="Cabin"/>
              <a:ea typeface="Cabin"/>
              <a:cs typeface="Cabin"/>
              <a:sym typeface="Cabin"/>
            </a:endParaRPr>
          </a:p>
          <a:p>
            <a:pPr indent="0" lvl="0" marL="0" rtl="0" algn="l">
              <a:lnSpc>
                <a:spcPct val="100000"/>
              </a:lnSpc>
              <a:spcBef>
                <a:spcPts val="0"/>
              </a:spcBef>
              <a:spcAft>
                <a:spcPts val="0"/>
              </a:spcAft>
              <a:buSzPts val="1400"/>
              <a:buNone/>
            </a:pPr>
            <a:r>
              <a:t/>
            </a:r>
            <a:endParaRPr>
              <a:solidFill>
                <a:srgbClr val="0B0B0B"/>
              </a:solidFill>
              <a:latin typeface="Cabin"/>
              <a:ea typeface="Cabin"/>
              <a:cs typeface="Cabin"/>
              <a:sym typeface="Cabin"/>
            </a:endParaRPr>
          </a:p>
          <a:p>
            <a:pPr indent="0" lvl="0" marL="0" rtl="0" algn="l">
              <a:lnSpc>
                <a:spcPct val="100000"/>
              </a:lnSpc>
              <a:spcBef>
                <a:spcPts val="0"/>
              </a:spcBef>
              <a:spcAft>
                <a:spcPts val="0"/>
              </a:spcAft>
              <a:buSzPts val="1400"/>
              <a:buNone/>
            </a:pPr>
            <a:r>
              <a:rPr lang="en">
                <a:solidFill>
                  <a:srgbClr val="0B0B0B"/>
                </a:solidFill>
                <a:latin typeface="Cabin"/>
                <a:ea typeface="Cabin"/>
                <a:cs typeface="Cabin"/>
                <a:sym typeface="Cabin"/>
              </a:rPr>
              <a:t>Distribute </a:t>
            </a:r>
            <a:r>
              <a:rPr i="1" lang="en">
                <a:solidFill>
                  <a:srgbClr val="0B0B0B"/>
                </a:solidFill>
                <a:latin typeface="Cabin"/>
                <a:ea typeface="Cabin"/>
                <a:cs typeface="Cabin"/>
                <a:sym typeface="Cabin"/>
              </a:rPr>
              <a:t>Changes in Kinetic Energy: Investigations #1 &amp; 2</a:t>
            </a:r>
            <a:r>
              <a:rPr lang="en">
                <a:solidFill>
                  <a:srgbClr val="0B0B0B"/>
                </a:solidFill>
                <a:latin typeface="Cabin"/>
                <a:ea typeface="Cabin"/>
                <a:cs typeface="Cabin"/>
                <a:sym typeface="Cabin"/>
              </a:rPr>
              <a:t>. Instruct students to add this to their science notebooks to record their data in later. </a:t>
            </a:r>
            <a:endParaRPr>
              <a:solidFill>
                <a:srgbClr val="0B0B0B"/>
              </a:solidFill>
              <a:latin typeface="Cabin"/>
              <a:ea typeface="Cabin"/>
              <a:cs typeface="Cabin"/>
              <a:sym typeface="Cabin"/>
            </a:endParaRPr>
          </a:p>
          <a:p>
            <a:pPr indent="0" lvl="0" marL="0" rtl="0" algn="l">
              <a:lnSpc>
                <a:spcPct val="100000"/>
              </a:lnSpc>
              <a:spcBef>
                <a:spcPts val="0"/>
              </a:spcBef>
              <a:spcAft>
                <a:spcPts val="0"/>
              </a:spcAft>
              <a:buClr>
                <a:schemeClr val="dk1"/>
              </a:buClr>
              <a:buSzPts val="1100"/>
              <a:buFont typeface="Arial"/>
              <a:buNone/>
            </a:pPr>
            <a:r>
              <a:t/>
            </a:r>
            <a:endParaRPr>
              <a:solidFill>
                <a:srgbClr val="0B0B0B"/>
              </a:solidFill>
              <a:latin typeface="Cabin"/>
              <a:ea typeface="Cabin"/>
              <a:cs typeface="Cabin"/>
              <a:sym typeface="Cabin"/>
            </a:endParaRPr>
          </a:p>
        </p:txBody>
      </p:sp>
      <p:sp>
        <p:nvSpPr>
          <p:cNvPr id="54" name="Google Shape;54;p1:notes"/>
          <p:cNvSpPr/>
          <p:nvPr>
            <p:ph idx="2" type="sldImg"/>
          </p:nvPr>
        </p:nvSpPr>
        <p:spPr>
          <a:xfrm>
            <a:off x="1714500" y="685800"/>
            <a:ext cx="3429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p10: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n">
                <a:solidFill>
                  <a:srgbClr val="0B0B0B"/>
                </a:solidFill>
                <a:latin typeface="Cabin"/>
                <a:ea typeface="Cabin"/>
                <a:cs typeface="Cabin"/>
                <a:sym typeface="Cabin"/>
              </a:rPr>
              <a:t>Provide instructions for investigation and graph creation. </a:t>
            </a:r>
            <a:r>
              <a:rPr lang="en">
                <a:solidFill>
                  <a:srgbClr val="0B0B0B"/>
                </a:solidFill>
                <a:latin typeface="Cabin"/>
                <a:ea typeface="Cabin"/>
                <a:cs typeface="Cabin"/>
                <a:sym typeface="Cabin"/>
              </a:rPr>
              <a:t>Show </a:t>
            </a:r>
            <a:r>
              <a:rPr b="1" lang="en">
                <a:solidFill>
                  <a:srgbClr val="0B0B0B"/>
                </a:solidFill>
                <a:latin typeface="Cabin"/>
                <a:ea typeface="Cabin"/>
                <a:cs typeface="Cabin"/>
                <a:sym typeface="Cabin"/>
              </a:rPr>
              <a:t>slide J</a:t>
            </a:r>
            <a:r>
              <a:rPr lang="en">
                <a:solidFill>
                  <a:srgbClr val="0B0B0B"/>
                </a:solidFill>
                <a:latin typeface="Cabin"/>
                <a:ea typeface="Cabin"/>
                <a:cs typeface="Cabin"/>
                <a:sym typeface="Cabin"/>
              </a:rPr>
              <a:t>. Tell students that you want to collect their graphs at the end of the investigation as a formative assessment.</a:t>
            </a:r>
            <a:endParaRPr>
              <a:solidFill>
                <a:srgbClr val="0B0B0B"/>
              </a:solidFill>
              <a:latin typeface="Cabin"/>
              <a:ea typeface="Cabin"/>
              <a:cs typeface="Cabin"/>
              <a:sym typeface="Cabin"/>
            </a:endParaRPr>
          </a:p>
          <a:p>
            <a:pPr indent="0" lvl="0" marL="0" rtl="0" algn="l">
              <a:lnSpc>
                <a:spcPct val="100000"/>
              </a:lnSpc>
              <a:spcBef>
                <a:spcPts val="0"/>
              </a:spcBef>
              <a:spcAft>
                <a:spcPts val="0"/>
              </a:spcAft>
              <a:buClr>
                <a:schemeClr val="dk1"/>
              </a:buClr>
              <a:buSzPts val="1100"/>
              <a:buFont typeface="Arial"/>
              <a:buNone/>
            </a:pPr>
            <a:r>
              <a:t/>
            </a:r>
            <a:endParaRPr>
              <a:solidFill>
                <a:srgbClr val="0B0B0B"/>
              </a:solidFill>
              <a:latin typeface="Cabin"/>
              <a:ea typeface="Cabin"/>
              <a:cs typeface="Cabin"/>
              <a:sym typeface="Cabin"/>
            </a:endParaRPr>
          </a:p>
          <a:p>
            <a:pPr indent="0" lvl="0" marL="0" rtl="0" algn="l">
              <a:lnSpc>
                <a:spcPct val="100000"/>
              </a:lnSpc>
              <a:spcBef>
                <a:spcPts val="0"/>
              </a:spcBef>
              <a:spcAft>
                <a:spcPts val="0"/>
              </a:spcAft>
              <a:buClr>
                <a:schemeClr val="dk1"/>
              </a:buClr>
              <a:buSzPts val="1100"/>
              <a:buFont typeface="Arial"/>
              <a:buNone/>
            </a:pPr>
            <a:r>
              <a:rPr b="1" lang="en">
                <a:solidFill>
                  <a:srgbClr val="0B0B0B"/>
                </a:solidFill>
                <a:latin typeface="Cabin"/>
                <a:ea typeface="Cabin"/>
                <a:cs typeface="Cabin"/>
                <a:sym typeface="Cabin"/>
              </a:rPr>
              <a:t>Cue students to launch the simulation (</a:t>
            </a:r>
            <a:r>
              <a:rPr lang="en" sz="1000" u="sng">
                <a:solidFill>
                  <a:schemeClr val="hlink"/>
                </a:solidFill>
                <a:latin typeface="Cabin"/>
                <a:ea typeface="Cabin"/>
                <a:cs typeface="Cabin"/>
                <a:sym typeface="Cabin"/>
                <a:hlinkClick r:id="rId2"/>
              </a:rPr>
              <a:t>https://www.openscied.org/collision2-simulation/</a:t>
            </a:r>
            <a:r>
              <a:rPr b="1" lang="en">
                <a:solidFill>
                  <a:srgbClr val="0B0B0B"/>
                </a:solidFill>
                <a:latin typeface="Cabin"/>
                <a:ea typeface="Cabin"/>
                <a:cs typeface="Cabin"/>
                <a:sym typeface="Cabin"/>
              </a:rPr>
              <a:t>) on their own computers. </a:t>
            </a:r>
            <a:endParaRPr b="1">
              <a:solidFill>
                <a:srgbClr val="0B0B0B"/>
              </a:solidFill>
              <a:latin typeface="Cabin"/>
              <a:ea typeface="Cabin"/>
              <a:cs typeface="Cabin"/>
              <a:sym typeface="Cabin"/>
            </a:endParaRPr>
          </a:p>
          <a:p>
            <a:pPr indent="0" lvl="0" marL="0" rtl="0" algn="l">
              <a:lnSpc>
                <a:spcPct val="100000"/>
              </a:lnSpc>
              <a:spcBef>
                <a:spcPts val="0"/>
              </a:spcBef>
              <a:spcAft>
                <a:spcPts val="0"/>
              </a:spcAft>
              <a:buClr>
                <a:schemeClr val="dk1"/>
              </a:buClr>
              <a:buSzPts val="1100"/>
              <a:buFont typeface="Arial"/>
              <a:buNone/>
            </a:pPr>
            <a:r>
              <a:t/>
            </a:r>
            <a:endParaRPr b="1">
              <a:solidFill>
                <a:srgbClr val="0B0B0B"/>
              </a:solidFill>
              <a:latin typeface="Cabin"/>
              <a:ea typeface="Cabin"/>
              <a:cs typeface="Cabin"/>
              <a:sym typeface="Cabin"/>
            </a:endParaRPr>
          </a:p>
          <a:p>
            <a:pPr indent="0" lvl="0" marL="0" rtl="0" algn="l">
              <a:lnSpc>
                <a:spcPct val="100000"/>
              </a:lnSpc>
              <a:spcBef>
                <a:spcPts val="0"/>
              </a:spcBef>
              <a:spcAft>
                <a:spcPts val="0"/>
              </a:spcAft>
              <a:buClr>
                <a:schemeClr val="dk1"/>
              </a:buClr>
              <a:buSzPts val="1100"/>
              <a:buFont typeface="Arial"/>
              <a:buNone/>
            </a:pPr>
            <a:r>
              <a:rPr b="1" lang="en">
                <a:solidFill>
                  <a:srgbClr val="0B0B0B"/>
                </a:solidFill>
                <a:latin typeface="Cabin"/>
                <a:ea typeface="Cabin"/>
                <a:cs typeface="Cabin"/>
                <a:sym typeface="Cabin"/>
              </a:rPr>
              <a:t>Monitor students during the investigation.  </a:t>
            </a:r>
            <a:r>
              <a:rPr lang="en">
                <a:solidFill>
                  <a:srgbClr val="0B0B0B"/>
                </a:solidFill>
                <a:latin typeface="Cabin"/>
                <a:ea typeface="Cabin"/>
                <a:cs typeface="Cabin"/>
                <a:sym typeface="Cabin"/>
              </a:rPr>
              <a:t>Seven minutes into the investigation, cue students to start graphing their data if they have sufficient data in their data tables. This will leave eight minutes for developing the graphs, which some students will need, particularly since they are setting up the </a:t>
            </a:r>
            <a:r>
              <a:rPr i="1" lang="en">
                <a:solidFill>
                  <a:srgbClr val="0B0B0B"/>
                </a:solidFill>
                <a:latin typeface="Cabin"/>
                <a:ea typeface="Cabin"/>
                <a:cs typeface="Cabin"/>
                <a:sym typeface="Cabin"/>
              </a:rPr>
              <a:t>x</a:t>
            </a:r>
            <a:r>
              <a:rPr lang="en">
                <a:solidFill>
                  <a:srgbClr val="0B0B0B"/>
                </a:solidFill>
                <a:latin typeface="Cabin"/>
                <a:ea typeface="Cabin"/>
                <a:cs typeface="Cabin"/>
                <a:sym typeface="Cabin"/>
              </a:rPr>
              <a:t>-axis and </a:t>
            </a:r>
            <a:r>
              <a:rPr i="1" lang="en">
                <a:solidFill>
                  <a:srgbClr val="0B0B0B"/>
                </a:solidFill>
                <a:latin typeface="Cabin"/>
                <a:ea typeface="Cabin"/>
                <a:cs typeface="Cabin"/>
                <a:sym typeface="Cabin"/>
              </a:rPr>
              <a:t>y</a:t>
            </a:r>
            <a:r>
              <a:rPr lang="en">
                <a:solidFill>
                  <a:srgbClr val="0B0B0B"/>
                </a:solidFill>
                <a:latin typeface="Cabin"/>
                <a:ea typeface="Cabin"/>
                <a:cs typeface="Cabin"/>
                <a:sym typeface="Cabin"/>
              </a:rPr>
              <a:t>-axis and related intervals for both graphs on their own. </a:t>
            </a:r>
            <a:endParaRPr>
              <a:solidFill>
                <a:srgbClr val="0B0B0B"/>
              </a:solidFill>
              <a:latin typeface="Cabin"/>
              <a:ea typeface="Cabin"/>
              <a:cs typeface="Cabin"/>
              <a:sym typeface="Cabin"/>
            </a:endParaRPr>
          </a:p>
          <a:p>
            <a:pPr indent="0" lvl="0" marL="0" rtl="0" algn="l">
              <a:lnSpc>
                <a:spcPct val="100000"/>
              </a:lnSpc>
              <a:spcBef>
                <a:spcPts val="0"/>
              </a:spcBef>
              <a:spcAft>
                <a:spcPts val="0"/>
              </a:spcAft>
              <a:buSzPts val="1400"/>
              <a:buNone/>
            </a:pPr>
            <a:r>
              <a:t/>
            </a:r>
            <a:endParaRPr sz="1000">
              <a:solidFill>
                <a:schemeClr val="dk1"/>
              </a:solidFill>
              <a:latin typeface="Open Sans"/>
              <a:ea typeface="Open Sans"/>
              <a:cs typeface="Open Sans"/>
              <a:sym typeface="Open Sans"/>
            </a:endParaRPr>
          </a:p>
        </p:txBody>
      </p:sp>
      <p:sp>
        <p:nvSpPr>
          <p:cNvPr id="144" name="Google Shape;144;p10:notes"/>
          <p:cNvSpPr/>
          <p:nvPr>
            <p:ph idx="2" type="sldImg"/>
          </p:nvPr>
        </p:nvSpPr>
        <p:spPr>
          <a:xfrm>
            <a:off x="1714500" y="685800"/>
            <a:ext cx="3429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p11: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solidFill>
                  <a:srgbClr val="0B0B0B"/>
                </a:solidFill>
                <a:latin typeface="Cabin"/>
                <a:ea typeface="Cabin"/>
                <a:cs typeface="Cabin"/>
                <a:sym typeface="Cabin"/>
              </a:rPr>
              <a:t>Show </a:t>
            </a:r>
            <a:r>
              <a:rPr b="1" lang="en">
                <a:solidFill>
                  <a:srgbClr val="0B0B0B"/>
                </a:solidFill>
                <a:latin typeface="Cabin"/>
                <a:ea typeface="Cabin"/>
                <a:cs typeface="Cabin"/>
                <a:sym typeface="Cabin"/>
              </a:rPr>
              <a:t>slide K</a:t>
            </a:r>
            <a:r>
              <a:rPr lang="en">
                <a:solidFill>
                  <a:srgbClr val="0B0B0B"/>
                </a:solidFill>
                <a:latin typeface="Cabin"/>
                <a:ea typeface="Cabin"/>
                <a:cs typeface="Cabin"/>
                <a:sym typeface="Cabin"/>
              </a:rPr>
              <a:t>. Give students 4 minutes with a partner to discuss the questions and do the calculations described on the slide. After this, discuss these questions as a whole class. Example prompts and responses are located in the teacher guide.</a:t>
            </a:r>
            <a:endParaRPr>
              <a:solidFill>
                <a:srgbClr val="0B0B0B"/>
              </a:solidFill>
              <a:latin typeface="Cabin"/>
              <a:ea typeface="Cabin"/>
              <a:cs typeface="Cabin"/>
              <a:sym typeface="Cabin"/>
            </a:endParaRPr>
          </a:p>
          <a:p>
            <a:pPr indent="0" lvl="0" marL="0" rtl="0" algn="l">
              <a:lnSpc>
                <a:spcPct val="100000"/>
              </a:lnSpc>
              <a:spcBef>
                <a:spcPts val="0"/>
              </a:spcBef>
              <a:spcAft>
                <a:spcPts val="0"/>
              </a:spcAft>
              <a:buSzPts val="1400"/>
              <a:buNone/>
            </a:pPr>
            <a:r>
              <a:t/>
            </a:r>
            <a:endParaRPr>
              <a:solidFill>
                <a:srgbClr val="0B0B0B"/>
              </a:solidFill>
              <a:latin typeface="Cabin"/>
              <a:ea typeface="Cabin"/>
              <a:cs typeface="Cabin"/>
              <a:sym typeface="Cabin"/>
            </a:endParaRPr>
          </a:p>
          <a:p>
            <a:pPr indent="0" lvl="0" marL="0" rtl="0" algn="l">
              <a:lnSpc>
                <a:spcPct val="100000"/>
              </a:lnSpc>
              <a:spcBef>
                <a:spcPts val="0"/>
              </a:spcBef>
              <a:spcAft>
                <a:spcPts val="0"/>
              </a:spcAft>
              <a:buSzPts val="1400"/>
              <a:buNone/>
            </a:pPr>
            <a:r>
              <a:rPr b="1" lang="en">
                <a:solidFill>
                  <a:srgbClr val="0B0B0B"/>
                </a:solidFill>
                <a:latin typeface="Cabin"/>
                <a:ea typeface="Cabin"/>
                <a:cs typeface="Cabin"/>
                <a:sym typeface="Cabin"/>
              </a:rPr>
              <a:t>Start an anchor chart</a:t>
            </a:r>
            <a:r>
              <a:rPr lang="en">
                <a:solidFill>
                  <a:srgbClr val="0B0B0B"/>
                </a:solidFill>
                <a:latin typeface="Cabin"/>
                <a:ea typeface="Cabin"/>
                <a:cs typeface="Cabin"/>
                <a:sym typeface="Cabin"/>
              </a:rPr>
              <a:t> </a:t>
            </a:r>
            <a:r>
              <a:rPr b="1" lang="en">
                <a:solidFill>
                  <a:srgbClr val="0B0B0B"/>
                </a:solidFill>
                <a:latin typeface="Cabin"/>
                <a:ea typeface="Cabin"/>
                <a:cs typeface="Cabin"/>
                <a:sym typeface="Cabin"/>
              </a:rPr>
              <a:t>where you can summarize the relationships. </a:t>
            </a:r>
            <a:r>
              <a:rPr lang="en">
                <a:solidFill>
                  <a:srgbClr val="0B0B0B"/>
                </a:solidFill>
                <a:latin typeface="Cabin"/>
                <a:ea typeface="Cabin"/>
                <a:cs typeface="Cabin"/>
                <a:sym typeface="Cabin"/>
              </a:rPr>
              <a:t>Say, </a:t>
            </a:r>
            <a:r>
              <a:rPr i="1" lang="en">
                <a:solidFill>
                  <a:srgbClr val="0B0B0B"/>
                </a:solidFill>
                <a:latin typeface="Cabin"/>
                <a:ea typeface="Cabin"/>
                <a:cs typeface="Cabin"/>
                <a:sym typeface="Cabin"/>
              </a:rPr>
              <a:t>We can represent that relationship in a general way</a:t>
            </a:r>
            <a:r>
              <a:rPr lang="en">
                <a:solidFill>
                  <a:srgbClr val="0B0B0B"/>
                </a:solidFill>
                <a:latin typeface="Cabin"/>
                <a:ea typeface="Cabin"/>
                <a:cs typeface="Cabin"/>
                <a:sym typeface="Cabin"/>
              </a:rPr>
              <a:t>. Add a title to the poster: “How changes in mass and speed affect the amount of kinetic energy an object has”</a:t>
            </a:r>
            <a:endParaRPr>
              <a:solidFill>
                <a:srgbClr val="0B0B0B"/>
              </a:solidFill>
              <a:latin typeface="Cabin"/>
              <a:ea typeface="Cabin"/>
              <a:cs typeface="Cabin"/>
              <a:sym typeface="Cabin"/>
            </a:endParaRPr>
          </a:p>
          <a:p>
            <a:pPr indent="0" lvl="0" marL="0" rtl="0" algn="l">
              <a:lnSpc>
                <a:spcPct val="100000"/>
              </a:lnSpc>
              <a:spcBef>
                <a:spcPts val="0"/>
              </a:spcBef>
              <a:spcAft>
                <a:spcPts val="0"/>
              </a:spcAft>
              <a:buSzPts val="1400"/>
              <a:buNone/>
            </a:pPr>
            <a:r>
              <a:t/>
            </a:r>
            <a:endParaRPr>
              <a:solidFill>
                <a:srgbClr val="0B0B0B"/>
              </a:solidFill>
              <a:latin typeface="Cabin"/>
              <a:ea typeface="Cabin"/>
              <a:cs typeface="Cabin"/>
              <a:sym typeface="Cabin"/>
            </a:endParaRPr>
          </a:p>
          <a:p>
            <a:pPr indent="0" lvl="0" marL="0" rtl="0" algn="l">
              <a:lnSpc>
                <a:spcPct val="100000"/>
              </a:lnSpc>
              <a:spcBef>
                <a:spcPts val="0"/>
              </a:spcBef>
              <a:spcAft>
                <a:spcPts val="0"/>
              </a:spcAft>
              <a:buSzPts val="1400"/>
              <a:buNone/>
            </a:pPr>
            <a:r>
              <a:rPr lang="en">
                <a:solidFill>
                  <a:srgbClr val="0B0B0B"/>
                </a:solidFill>
                <a:latin typeface="Cabin"/>
                <a:ea typeface="Cabin"/>
                <a:cs typeface="Cabin"/>
                <a:sym typeface="Cabin"/>
              </a:rPr>
              <a:t>Under this add the following:</a:t>
            </a:r>
            <a:endParaRPr>
              <a:solidFill>
                <a:srgbClr val="0B0B0B"/>
              </a:solidFill>
              <a:latin typeface="Cabin"/>
              <a:ea typeface="Cabin"/>
              <a:cs typeface="Cabin"/>
              <a:sym typeface="Cabin"/>
            </a:endParaRPr>
          </a:p>
          <a:p>
            <a:pPr indent="0" lvl="0" marL="0" rtl="0" algn="l">
              <a:lnSpc>
                <a:spcPct val="100000"/>
              </a:lnSpc>
              <a:spcBef>
                <a:spcPts val="0"/>
              </a:spcBef>
              <a:spcAft>
                <a:spcPts val="0"/>
              </a:spcAft>
              <a:buSzPts val="1400"/>
              <a:buNone/>
            </a:pPr>
            <a:r>
              <a:t/>
            </a:r>
            <a:endParaRPr>
              <a:solidFill>
                <a:srgbClr val="0B0B0B"/>
              </a:solidFill>
              <a:latin typeface="Cabin"/>
              <a:ea typeface="Cabin"/>
              <a:cs typeface="Cabin"/>
              <a:sym typeface="Cabin"/>
            </a:endParaRPr>
          </a:p>
          <a:p>
            <a:pPr indent="0" lvl="0" marL="457200" rtl="0" algn="l">
              <a:lnSpc>
                <a:spcPct val="100000"/>
              </a:lnSpc>
              <a:spcBef>
                <a:spcPts val="0"/>
              </a:spcBef>
              <a:spcAft>
                <a:spcPts val="0"/>
              </a:spcAft>
              <a:buSzPts val="1400"/>
              <a:buNone/>
            </a:pPr>
            <a:r>
              <a:rPr lang="en" u="sng">
                <a:solidFill>
                  <a:srgbClr val="0B0B0B"/>
                </a:solidFill>
                <a:latin typeface="Cabin"/>
                <a:ea typeface="Cabin"/>
                <a:cs typeface="Cabin"/>
                <a:sym typeface="Cabin"/>
              </a:rPr>
              <a:t>For changes in mass</a:t>
            </a:r>
            <a:endParaRPr u="sng">
              <a:solidFill>
                <a:srgbClr val="0B0B0B"/>
              </a:solidFill>
              <a:latin typeface="Cabin"/>
              <a:ea typeface="Cabin"/>
              <a:cs typeface="Cabin"/>
              <a:sym typeface="Cabin"/>
            </a:endParaRPr>
          </a:p>
          <a:p>
            <a:pPr indent="0" lvl="0" marL="457200" rtl="0" algn="l">
              <a:lnSpc>
                <a:spcPct val="100000"/>
              </a:lnSpc>
              <a:spcBef>
                <a:spcPts val="0"/>
              </a:spcBef>
              <a:spcAft>
                <a:spcPts val="0"/>
              </a:spcAft>
              <a:buSzPts val="1400"/>
              <a:buNone/>
            </a:pPr>
            <a:r>
              <a:rPr lang="en">
                <a:solidFill>
                  <a:srgbClr val="0B0B0B"/>
                </a:solidFill>
                <a:latin typeface="Cabin"/>
                <a:ea typeface="Cabin"/>
                <a:cs typeface="Cabin"/>
                <a:sym typeface="Cabin"/>
              </a:rPr>
              <a:t>however many times more mass there is </a:t>
            </a:r>
            <a:endParaRPr>
              <a:solidFill>
                <a:srgbClr val="0B0B0B"/>
              </a:solidFill>
              <a:latin typeface="Cabin"/>
              <a:ea typeface="Cabin"/>
              <a:cs typeface="Cabin"/>
              <a:sym typeface="Cabin"/>
            </a:endParaRPr>
          </a:p>
          <a:p>
            <a:pPr indent="0" lvl="0" marL="457200" rtl="0" algn="l">
              <a:lnSpc>
                <a:spcPct val="100000"/>
              </a:lnSpc>
              <a:spcBef>
                <a:spcPts val="0"/>
              </a:spcBef>
              <a:spcAft>
                <a:spcPts val="0"/>
              </a:spcAft>
              <a:buSzPts val="1400"/>
              <a:buNone/>
            </a:pPr>
            <a:r>
              <a:rPr lang="en">
                <a:solidFill>
                  <a:srgbClr val="0B0B0B"/>
                </a:solidFill>
                <a:latin typeface="Cabin"/>
                <a:ea typeface="Cabin"/>
                <a:cs typeface="Cabin"/>
                <a:sym typeface="Cabin"/>
              </a:rPr>
              <a:t>= however many times more kinetic energy there is</a:t>
            </a:r>
            <a:endParaRPr>
              <a:solidFill>
                <a:srgbClr val="0B0B0B"/>
              </a:solidFill>
              <a:latin typeface="Cabin"/>
              <a:ea typeface="Cabin"/>
              <a:cs typeface="Cabin"/>
              <a:sym typeface="Cabin"/>
            </a:endParaRPr>
          </a:p>
          <a:p>
            <a:pPr indent="0" lvl="0" marL="0" rtl="0" algn="l">
              <a:lnSpc>
                <a:spcPct val="100000"/>
              </a:lnSpc>
              <a:spcBef>
                <a:spcPts val="0"/>
              </a:spcBef>
              <a:spcAft>
                <a:spcPts val="0"/>
              </a:spcAft>
              <a:buSzPts val="1400"/>
              <a:buNone/>
            </a:pPr>
            <a:r>
              <a:t/>
            </a:r>
            <a:endParaRPr>
              <a:solidFill>
                <a:srgbClr val="0B0B0B"/>
              </a:solidFill>
              <a:latin typeface="Cabin"/>
              <a:ea typeface="Cabin"/>
              <a:cs typeface="Cabin"/>
              <a:sym typeface="Cabin"/>
            </a:endParaRPr>
          </a:p>
          <a:p>
            <a:pPr indent="0" lvl="0" marL="0" rtl="0" algn="l">
              <a:lnSpc>
                <a:spcPct val="100000"/>
              </a:lnSpc>
              <a:spcBef>
                <a:spcPts val="0"/>
              </a:spcBef>
              <a:spcAft>
                <a:spcPts val="0"/>
              </a:spcAft>
              <a:buSzPts val="1400"/>
              <a:buNone/>
            </a:pPr>
            <a:r>
              <a:rPr b="1" lang="en">
                <a:solidFill>
                  <a:srgbClr val="0B0B0B"/>
                </a:solidFill>
                <a:latin typeface="Cabin"/>
                <a:ea typeface="Cabin"/>
                <a:cs typeface="Cabin"/>
                <a:sym typeface="Cabin"/>
              </a:rPr>
              <a:t>Ask about scaling down the mass. </a:t>
            </a:r>
            <a:r>
              <a:rPr lang="en">
                <a:solidFill>
                  <a:srgbClr val="0B0B0B"/>
                </a:solidFill>
                <a:latin typeface="Cabin"/>
                <a:ea typeface="Cabin"/>
                <a:cs typeface="Cabin"/>
                <a:sym typeface="Cabin"/>
              </a:rPr>
              <a:t>Example prompts and responses can be found in the teacher guide.</a:t>
            </a:r>
            <a:endParaRPr>
              <a:solidFill>
                <a:srgbClr val="0B0B0B"/>
              </a:solidFill>
              <a:latin typeface="Cabin"/>
              <a:ea typeface="Cabin"/>
              <a:cs typeface="Cabin"/>
              <a:sym typeface="Cabin"/>
            </a:endParaRPr>
          </a:p>
          <a:p>
            <a:pPr indent="0" lvl="0" marL="0" rtl="0" algn="l">
              <a:lnSpc>
                <a:spcPct val="100000"/>
              </a:lnSpc>
              <a:spcBef>
                <a:spcPts val="0"/>
              </a:spcBef>
              <a:spcAft>
                <a:spcPts val="0"/>
              </a:spcAft>
              <a:buSzPts val="1400"/>
              <a:buNone/>
            </a:pPr>
            <a:r>
              <a:t/>
            </a:r>
            <a:endParaRPr>
              <a:solidFill>
                <a:srgbClr val="0B0B0B"/>
              </a:solidFill>
              <a:latin typeface="Cabin"/>
              <a:ea typeface="Cabin"/>
              <a:cs typeface="Cabin"/>
              <a:sym typeface="Cabin"/>
            </a:endParaRPr>
          </a:p>
          <a:p>
            <a:pPr indent="0" lvl="0" marL="0" rtl="0" algn="l">
              <a:lnSpc>
                <a:spcPct val="100000"/>
              </a:lnSpc>
              <a:spcBef>
                <a:spcPts val="0"/>
              </a:spcBef>
              <a:spcAft>
                <a:spcPts val="0"/>
              </a:spcAft>
              <a:buSzPts val="1400"/>
              <a:buNone/>
            </a:pPr>
            <a:r>
              <a:rPr lang="en">
                <a:solidFill>
                  <a:srgbClr val="0B0B0B"/>
                </a:solidFill>
                <a:latin typeface="Cabin"/>
                <a:ea typeface="Cabin"/>
                <a:cs typeface="Cabin"/>
                <a:sym typeface="Cabin"/>
              </a:rPr>
              <a:t>Suggest that what we wrote should also therefore have the phrase “or fraction of it there is” in it to show that we can scale the mass up or down and the amount of kinetic energy scales up or down accordingly. Add this phrase to the statement on the chart paper.</a:t>
            </a:r>
            <a:endParaRPr>
              <a:solidFill>
                <a:srgbClr val="0B0B0B"/>
              </a:solidFill>
              <a:latin typeface="Cabin"/>
              <a:ea typeface="Cabin"/>
              <a:cs typeface="Cabin"/>
              <a:sym typeface="Cabin"/>
            </a:endParaRPr>
          </a:p>
          <a:p>
            <a:pPr indent="0" lvl="0" marL="0" rtl="0" algn="l">
              <a:lnSpc>
                <a:spcPct val="100000"/>
              </a:lnSpc>
              <a:spcBef>
                <a:spcPts val="0"/>
              </a:spcBef>
              <a:spcAft>
                <a:spcPts val="0"/>
              </a:spcAft>
              <a:buSzPts val="1400"/>
              <a:buNone/>
            </a:pPr>
            <a:r>
              <a:t/>
            </a:r>
            <a:endParaRPr>
              <a:solidFill>
                <a:srgbClr val="0B0B0B"/>
              </a:solidFill>
              <a:latin typeface="Cabin"/>
              <a:ea typeface="Cabin"/>
              <a:cs typeface="Cabin"/>
              <a:sym typeface="Cabin"/>
            </a:endParaRPr>
          </a:p>
          <a:p>
            <a:pPr indent="0" lvl="0" marL="457200" rtl="0" algn="l">
              <a:lnSpc>
                <a:spcPct val="100000"/>
              </a:lnSpc>
              <a:spcBef>
                <a:spcPts val="0"/>
              </a:spcBef>
              <a:spcAft>
                <a:spcPts val="0"/>
              </a:spcAft>
              <a:buSzPts val="1400"/>
              <a:buNone/>
            </a:pPr>
            <a:r>
              <a:rPr lang="en" u="sng">
                <a:solidFill>
                  <a:srgbClr val="0B0B0B"/>
                </a:solidFill>
                <a:latin typeface="Cabin"/>
                <a:ea typeface="Cabin"/>
                <a:cs typeface="Cabin"/>
                <a:sym typeface="Cabin"/>
              </a:rPr>
              <a:t>For changes in mass</a:t>
            </a:r>
            <a:r>
              <a:rPr lang="en">
                <a:solidFill>
                  <a:srgbClr val="0B0B0B"/>
                </a:solidFill>
                <a:latin typeface="Cabin"/>
                <a:ea typeface="Cabin"/>
                <a:cs typeface="Cabin"/>
                <a:sym typeface="Cabin"/>
              </a:rPr>
              <a:t> (</a:t>
            </a:r>
            <a:r>
              <a:rPr i="1" lang="en">
                <a:solidFill>
                  <a:srgbClr val="0B0B0B"/>
                </a:solidFill>
                <a:latin typeface="Cabin"/>
                <a:ea typeface="Cabin"/>
                <a:cs typeface="Cabin"/>
                <a:sym typeface="Cabin"/>
              </a:rPr>
              <a:t>this is a linear, directly proportional relationship</a:t>
            </a:r>
            <a:r>
              <a:rPr lang="en">
                <a:solidFill>
                  <a:srgbClr val="0B0B0B"/>
                </a:solidFill>
                <a:latin typeface="Cabin"/>
                <a:ea typeface="Cabin"/>
                <a:cs typeface="Cabin"/>
                <a:sym typeface="Cabin"/>
              </a:rPr>
              <a:t>)</a:t>
            </a:r>
            <a:endParaRPr>
              <a:solidFill>
                <a:srgbClr val="0B0B0B"/>
              </a:solidFill>
              <a:latin typeface="Cabin"/>
              <a:ea typeface="Cabin"/>
              <a:cs typeface="Cabin"/>
              <a:sym typeface="Cabin"/>
            </a:endParaRPr>
          </a:p>
          <a:p>
            <a:pPr indent="0" lvl="0" marL="457200" rtl="0" algn="l">
              <a:lnSpc>
                <a:spcPct val="100000"/>
              </a:lnSpc>
              <a:spcBef>
                <a:spcPts val="0"/>
              </a:spcBef>
              <a:spcAft>
                <a:spcPts val="0"/>
              </a:spcAft>
              <a:buSzPts val="1400"/>
              <a:buNone/>
            </a:pPr>
            <a:r>
              <a:rPr lang="en">
                <a:solidFill>
                  <a:srgbClr val="0B0B0B"/>
                </a:solidFill>
                <a:latin typeface="Cabin"/>
                <a:ea typeface="Cabin"/>
                <a:cs typeface="Cabin"/>
                <a:sym typeface="Cabin"/>
              </a:rPr>
              <a:t>however many times more mass there is or fraction of it there is </a:t>
            </a:r>
            <a:endParaRPr>
              <a:solidFill>
                <a:srgbClr val="0B0B0B"/>
              </a:solidFill>
              <a:latin typeface="Cabin"/>
              <a:ea typeface="Cabin"/>
              <a:cs typeface="Cabin"/>
              <a:sym typeface="Cabin"/>
            </a:endParaRPr>
          </a:p>
          <a:p>
            <a:pPr indent="0" lvl="0" marL="457200" rtl="0" algn="l">
              <a:lnSpc>
                <a:spcPct val="100000"/>
              </a:lnSpc>
              <a:spcBef>
                <a:spcPts val="0"/>
              </a:spcBef>
              <a:spcAft>
                <a:spcPts val="0"/>
              </a:spcAft>
              <a:buSzPts val="1400"/>
              <a:buNone/>
            </a:pPr>
            <a:r>
              <a:rPr lang="en">
                <a:solidFill>
                  <a:srgbClr val="0B0B0B"/>
                </a:solidFill>
                <a:latin typeface="Cabin"/>
                <a:ea typeface="Cabin"/>
                <a:cs typeface="Cabin"/>
                <a:sym typeface="Cabin"/>
              </a:rPr>
              <a:t>= however many times more kinetic energy there is or fraction of it there is</a:t>
            </a:r>
            <a:endParaRPr>
              <a:solidFill>
                <a:srgbClr val="0B0B0B"/>
              </a:solidFill>
              <a:latin typeface="Cabin"/>
              <a:ea typeface="Cabin"/>
              <a:cs typeface="Cabin"/>
              <a:sym typeface="Cabin"/>
            </a:endParaRPr>
          </a:p>
          <a:p>
            <a:pPr indent="0" lvl="0" marL="0" rtl="0" algn="l">
              <a:lnSpc>
                <a:spcPct val="100000"/>
              </a:lnSpc>
              <a:spcBef>
                <a:spcPts val="0"/>
              </a:spcBef>
              <a:spcAft>
                <a:spcPts val="0"/>
              </a:spcAft>
              <a:buSzPts val="1400"/>
              <a:buNone/>
            </a:pPr>
            <a:r>
              <a:t/>
            </a:r>
            <a:endParaRPr>
              <a:solidFill>
                <a:srgbClr val="0B0B0B"/>
              </a:solidFill>
              <a:latin typeface="Cabin"/>
              <a:ea typeface="Cabin"/>
              <a:cs typeface="Cabin"/>
              <a:sym typeface="Cabin"/>
            </a:endParaRPr>
          </a:p>
          <a:p>
            <a:pPr indent="0" lvl="0" marL="0" rtl="0" algn="l">
              <a:lnSpc>
                <a:spcPct val="100000"/>
              </a:lnSpc>
              <a:spcBef>
                <a:spcPts val="0"/>
              </a:spcBef>
              <a:spcAft>
                <a:spcPts val="0"/>
              </a:spcAft>
              <a:buSzPts val="1400"/>
              <a:buNone/>
            </a:pPr>
            <a:r>
              <a:rPr b="1" lang="en">
                <a:solidFill>
                  <a:srgbClr val="0B0B0B"/>
                </a:solidFill>
                <a:latin typeface="Cabin"/>
                <a:ea typeface="Cabin"/>
                <a:cs typeface="Cabin"/>
                <a:sym typeface="Cabin"/>
              </a:rPr>
              <a:t>Shift to describing and representing the relationship between speed and kinetic energy. </a:t>
            </a:r>
            <a:r>
              <a:rPr lang="en">
                <a:solidFill>
                  <a:schemeClr val="dk1"/>
                </a:solidFill>
                <a:latin typeface="Cabin"/>
                <a:ea typeface="Cabin"/>
                <a:cs typeface="Cabin"/>
                <a:sym typeface="Cabin"/>
              </a:rPr>
              <a:t>Say, </a:t>
            </a:r>
            <a:r>
              <a:rPr i="1" lang="en">
                <a:solidFill>
                  <a:schemeClr val="dk1"/>
                </a:solidFill>
                <a:latin typeface="Cabin"/>
                <a:ea typeface="Cabin"/>
                <a:cs typeface="Cabin"/>
                <a:sym typeface="Cabin"/>
              </a:rPr>
              <a:t>What about for the general relationship between speed and kinetic energy? </a:t>
            </a:r>
            <a:endParaRPr i="1">
              <a:solidFill>
                <a:schemeClr val="dk1"/>
              </a:solidFill>
              <a:latin typeface="Cabin"/>
              <a:ea typeface="Cabin"/>
              <a:cs typeface="Cabin"/>
              <a:sym typeface="Cabin"/>
            </a:endParaRPr>
          </a:p>
          <a:p>
            <a:pPr indent="0" lvl="0" marL="0" rtl="0" algn="l">
              <a:lnSpc>
                <a:spcPct val="100000"/>
              </a:lnSpc>
              <a:spcBef>
                <a:spcPts val="0"/>
              </a:spcBef>
              <a:spcAft>
                <a:spcPts val="0"/>
              </a:spcAft>
              <a:buSzPts val="1400"/>
              <a:buNone/>
            </a:pPr>
            <a:r>
              <a:t/>
            </a:r>
            <a:endParaRPr i="1">
              <a:solidFill>
                <a:schemeClr val="dk1"/>
              </a:solidFill>
              <a:latin typeface="Cabin"/>
              <a:ea typeface="Cabin"/>
              <a:cs typeface="Cabin"/>
              <a:sym typeface="Cabin"/>
            </a:endParaRPr>
          </a:p>
          <a:p>
            <a:pPr indent="0" lvl="0" marL="0" rtl="0" algn="l">
              <a:lnSpc>
                <a:spcPct val="100000"/>
              </a:lnSpc>
              <a:spcBef>
                <a:spcPts val="0"/>
              </a:spcBef>
              <a:spcAft>
                <a:spcPts val="0"/>
              </a:spcAft>
              <a:buSzPts val="1400"/>
              <a:buNone/>
            </a:pPr>
            <a:r>
              <a:rPr lang="en">
                <a:solidFill>
                  <a:srgbClr val="0B0B0B"/>
                </a:solidFill>
                <a:latin typeface="Cabin"/>
                <a:ea typeface="Cabin"/>
                <a:cs typeface="Cabin"/>
                <a:sym typeface="Cabin"/>
              </a:rPr>
              <a:t>Say, </a:t>
            </a:r>
            <a:r>
              <a:rPr i="1" lang="en">
                <a:solidFill>
                  <a:srgbClr val="0B0B0B"/>
                </a:solidFill>
                <a:latin typeface="Cabin"/>
                <a:ea typeface="Cabin"/>
                <a:cs typeface="Cabin"/>
                <a:sym typeface="Cabin"/>
              </a:rPr>
              <a:t>We can represent that relationship in a general way</a:t>
            </a:r>
            <a:r>
              <a:rPr lang="en">
                <a:solidFill>
                  <a:srgbClr val="0B0B0B"/>
                </a:solidFill>
                <a:latin typeface="Cabin"/>
                <a:ea typeface="Cabin"/>
                <a:cs typeface="Cabin"/>
                <a:sym typeface="Cabin"/>
              </a:rPr>
              <a:t>. Add this to the chart paper:</a:t>
            </a:r>
            <a:endParaRPr>
              <a:solidFill>
                <a:srgbClr val="0B0B0B"/>
              </a:solidFill>
              <a:latin typeface="Cabin"/>
              <a:ea typeface="Cabin"/>
              <a:cs typeface="Cabin"/>
              <a:sym typeface="Cabin"/>
            </a:endParaRPr>
          </a:p>
          <a:p>
            <a:pPr indent="0" lvl="0" marL="0" rtl="0" algn="l">
              <a:lnSpc>
                <a:spcPct val="100000"/>
              </a:lnSpc>
              <a:spcBef>
                <a:spcPts val="0"/>
              </a:spcBef>
              <a:spcAft>
                <a:spcPts val="0"/>
              </a:spcAft>
              <a:buSzPts val="1400"/>
              <a:buNone/>
            </a:pPr>
            <a:r>
              <a:t/>
            </a:r>
            <a:endParaRPr>
              <a:solidFill>
                <a:srgbClr val="0B0B0B"/>
              </a:solidFill>
              <a:latin typeface="Cabin"/>
              <a:ea typeface="Cabin"/>
              <a:cs typeface="Cabin"/>
              <a:sym typeface="Cabin"/>
            </a:endParaRPr>
          </a:p>
          <a:p>
            <a:pPr indent="457200" lvl="0" marL="0" rtl="0" algn="l">
              <a:lnSpc>
                <a:spcPct val="100000"/>
              </a:lnSpc>
              <a:spcBef>
                <a:spcPts val="0"/>
              </a:spcBef>
              <a:spcAft>
                <a:spcPts val="0"/>
              </a:spcAft>
              <a:buSzPts val="1400"/>
              <a:buNone/>
            </a:pPr>
            <a:r>
              <a:rPr lang="en" u="sng">
                <a:solidFill>
                  <a:srgbClr val="0B0B0B"/>
                </a:solidFill>
                <a:latin typeface="Cabin"/>
                <a:ea typeface="Cabin"/>
                <a:cs typeface="Cabin"/>
                <a:sym typeface="Cabin"/>
              </a:rPr>
              <a:t>For changes in speed</a:t>
            </a:r>
            <a:r>
              <a:rPr lang="en">
                <a:solidFill>
                  <a:srgbClr val="0B0B0B"/>
                </a:solidFill>
                <a:latin typeface="Cabin"/>
                <a:ea typeface="Cabin"/>
                <a:cs typeface="Cabin"/>
                <a:sym typeface="Cabin"/>
              </a:rPr>
              <a:t> (</a:t>
            </a:r>
            <a:r>
              <a:rPr i="1" lang="en">
                <a:solidFill>
                  <a:srgbClr val="0B0B0B"/>
                </a:solidFill>
                <a:latin typeface="Cabin"/>
                <a:ea typeface="Cabin"/>
                <a:cs typeface="Cabin"/>
                <a:sym typeface="Cabin"/>
              </a:rPr>
              <a:t>this is a nonlinear relationship</a:t>
            </a:r>
            <a:r>
              <a:rPr lang="en">
                <a:solidFill>
                  <a:srgbClr val="0B0B0B"/>
                </a:solidFill>
                <a:latin typeface="Cabin"/>
                <a:ea typeface="Cabin"/>
                <a:cs typeface="Cabin"/>
                <a:sym typeface="Cabin"/>
              </a:rPr>
              <a:t>)</a:t>
            </a:r>
            <a:endParaRPr>
              <a:solidFill>
                <a:srgbClr val="0B0B0B"/>
              </a:solidFill>
              <a:latin typeface="Cabin"/>
              <a:ea typeface="Cabin"/>
              <a:cs typeface="Cabin"/>
              <a:sym typeface="Cabin"/>
            </a:endParaRPr>
          </a:p>
          <a:p>
            <a:pPr indent="457200" lvl="0" marL="0" rtl="0" algn="l">
              <a:lnSpc>
                <a:spcPct val="100000"/>
              </a:lnSpc>
              <a:spcBef>
                <a:spcPts val="0"/>
              </a:spcBef>
              <a:spcAft>
                <a:spcPts val="0"/>
              </a:spcAft>
              <a:buSzPts val="1400"/>
              <a:buNone/>
            </a:pPr>
            <a:r>
              <a:rPr lang="en">
                <a:solidFill>
                  <a:srgbClr val="0B0B0B"/>
                </a:solidFill>
                <a:latin typeface="Cabin"/>
                <a:ea typeface="Cabin"/>
                <a:cs typeface="Cabin"/>
                <a:sym typeface="Cabin"/>
              </a:rPr>
              <a:t>(however many times more speed there is or fraction of it there is)</a:t>
            </a:r>
            <a:r>
              <a:rPr baseline="30000" lang="en">
                <a:solidFill>
                  <a:srgbClr val="0B0B0B"/>
                </a:solidFill>
                <a:latin typeface="Cabin"/>
                <a:ea typeface="Cabin"/>
                <a:cs typeface="Cabin"/>
                <a:sym typeface="Cabin"/>
              </a:rPr>
              <a:t>2</a:t>
            </a:r>
            <a:endParaRPr baseline="30000">
              <a:solidFill>
                <a:srgbClr val="0B0B0B"/>
              </a:solidFill>
              <a:latin typeface="Cabin"/>
              <a:ea typeface="Cabin"/>
              <a:cs typeface="Cabin"/>
              <a:sym typeface="Cabin"/>
            </a:endParaRPr>
          </a:p>
          <a:p>
            <a:pPr indent="457200" lvl="0" marL="0" rtl="0" algn="l">
              <a:lnSpc>
                <a:spcPct val="100000"/>
              </a:lnSpc>
              <a:spcBef>
                <a:spcPts val="0"/>
              </a:spcBef>
              <a:spcAft>
                <a:spcPts val="0"/>
              </a:spcAft>
              <a:buSzPts val="1400"/>
              <a:buNone/>
            </a:pPr>
            <a:r>
              <a:rPr lang="en">
                <a:solidFill>
                  <a:srgbClr val="0B0B0B"/>
                </a:solidFill>
                <a:latin typeface="Cabin"/>
                <a:ea typeface="Cabin"/>
                <a:cs typeface="Cabin"/>
                <a:sym typeface="Cabin"/>
              </a:rPr>
              <a:t> = however many times more kinetic energy there is or fraction of it there is</a:t>
            </a:r>
            <a:endParaRPr>
              <a:solidFill>
                <a:srgbClr val="0B0B0B"/>
              </a:solidFill>
              <a:latin typeface="Cabin"/>
              <a:ea typeface="Cabin"/>
              <a:cs typeface="Cabin"/>
              <a:sym typeface="Cabin"/>
            </a:endParaRPr>
          </a:p>
          <a:p>
            <a:pPr indent="0" lvl="0" marL="0" rtl="0" algn="l">
              <a:lnSpc>
                <a:spcPct val="100000"/>
              </a:lnSpc>
              <a:spcBef>
                <a:spcPts val="0"/>
              </a:spcBef>
              <a:spcAft>
                <a:spcPts val="0"/>
              </a:spcAft>
              <a:buSzPts val="1400"/>
              <a:buNone/>
            </a:pPr>
            <a:r>
              <a:t/>
            </a:r>
            <a:endParaRPr i="1">
              <a:solidFill>
                <a:schemeClr val="dk1"/>
              </a:solidFill>
              <a:latin typeface="Cabin"/>
              <a:ea typeface="Cabin"/>
              <a:cs typeface="Cabin"/>
              <a:sym typeface="Cabin"/>
            </a:endParaRPr>
          </a:p>
          <a:p>
            <a:pPr indent="0" lvl="0" marL="0" rtl="0" algn="l">
              <a:lnSpc>
                <a:spcPct val="100000"/>
              </a:lnSpc>
              <a:spcBef>
                <a:spcPts val="0"/>
              </a:spcBef>
              <a:spcAft>
                <a:spcPts val="0"/>
              </a:spcAft>
              <a:buSzPts val="1400"/>
              <a:buNone/>
            </a:pPr>
            <a:r>
              <a:rPr b="1" lang="en">
                <a:solidFill>
                  <a:srgbClr val="0B0B0B"/>
                </a:solidFill>
                <a:latin typeface="Cabin"/>
                <a:ea typeface="Cabin"/>
                <a:cs typeface="Cabin"/>
                <a:sym typeface="Cabin"/>
              </a:rPr>
              <a:t>Celebrate that we have a way to quantify changes in kinetic energy.</a:t>
            </a:r>
            <a:r>
              <a:rPr lang="en">
                <a:solidFill>
                  <a:srgbClr val="0B0B0B"/>
                </a:solidFill>
                <a:latin typeface="Cabin"/>
                <a:ea typeface="Cabin"/>
                <a:cs typeface="Cabin"/>
                <a:sym typeface="Cabin"/>
              </a:rPr>
              <a:t> Say, </a:t>
            </a:r>
            <a:r>
              <a:rPr i="1" lang="en">
                <a:solidFill>
                  <a:srgbClr val="0B0B0B"/>
                </a:solidFill>
                <a:latin typeface="Cabin"/>
                <a:ea typeface="Cabin"/>
                <a:cs typeface="Cabin"/>
                <a:sym typeface="Cabin"/>
              </a:rPr>
              <a:t>We made some real progress in figuring out a mathematical model that predicts how changes in mass versus changes in speed affect the kinetic energy of a moving object. But how does this help us more fully explain our anchoring phenomenon? Early in our work we said there is energy being transferred in collisions and that there are forces at work too. Let’s try to unite those two perspectives more fully by thinking about all the places energy is getting transferred in our launcher system.</a:t>
            </a:r>
            <a:endParaRPr i="1">
              <a:solidFill>
                <a:schemeClr val="dk1"/>
              </a:solidFill>
              <a:latin typeface="Cabin"/>
              <a:ea typeface="Cabin"/>
              <a:cs typeface="Cabin"/>
              <a:sym typeface="Cabin"/>
            </a:endParaRPr>
          </a:p>
          <a:p>
            <a:pPr indent="0" lvl="0" marL="0" rtl="0" algn="l">
              <a:lnSpc>
                <a:spcPct val="100000"/>
              </a:lnSpc>
              <a:spcBef>
                <a:spcPts val="0"/>
              </a:spcBef>
              <a:spcAft>
                <a:spcPts val="0"/>
              </a:spcAft>
              <a:buClr>
                <a:schemeClr val="dk1"/>
              </a:buClr>
              <a:buSzPts val="1100"/>
              <a:buFont typeface="Arial"/>
              <a:buNone/>
            </a:pPr>
            <a:r>
              <a:t/>
            </a:r>
            <a:endParaRPr>
              <a:solidFill>
                <a:srgbClr val="0B0B0B"/>
              </a:solidFill>
              <a:latin typeface="Cabin"/>
              <a:ea typeface="Cabin"/>
              <a:cs typeface="Cabin"/>
              <a:sym typeface="Cabin"/>
            </a:endParaRPr>
          </a:p>
        </p:txBody>
      </p:sp>
      <p:sp>
        <p:nvSpPr>
          <p:cNvPr id="154" name="Google Shape;154;p11:notes"/>
          <p:cNvSpPr/>
          <p:nvPr>
            <p:ph idx="2" type="sldImg"/>
          </p:nvPr>
        </p:nvSpPr>
        <p:spPr>
          <a:xfrm>
            <a:off x="1714500" y="685800"/>
            <a:ext cx="3429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p12: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b="1" lang="en">
                <a:solidFill>
                  <a:srgbClr val="0B0B0B"/>
                </a:solidFill>
                <a:latin typeface="Cabin"/>
                <a:ea typeface="Cabin"/>
                <a:cs typeface="Cabin"/>
                <a:sym typeface="Cabin"/>
              </a:rPr>
              <a:t>Have students connect what we have figured out back to our anchoring phenomenon. </a:t>
            </a:r>
            <a:r>
              <a:rPr lang="en">
                <a:solidFill>
                  <a:srgbClr val="0B0B0B"/>
                </a:solidFill>
                <a:latin typeface="Cabin"/>
                <a:ea typeface="Cabin"/>
                <a:cs typeface="Cabin"/>
                <a:sym typeface="Cabin"/>
              </a:rPr>
              <a:t>Show </a:t>
            </a:r>
            <a:r>
              <a:rPr b="1" lang="en">
                <a:solidFill>
                  <a:srgbClr val="0B0B0B"/>
                </a:solidFill>
                <a:latin typeface="Cabin"/>
                <a:ea typeface="Cabin"/>
                <a:cs typeface="Cabin"/>
                <a:sym typeface="Cabin"/>
              </a:rPr>
              <a:t>slide L</a:t>
            </a:r>
            <a:r>
              <a:rPr lang="en">
                <a:solidFill>
                  <a:srgbClr val="0B0B0B"/>
                </a:solidFill>
                <a:latin typeface="Cabin"/>
                <a:ea typeface="Cabin"/>
                <a:cs typeface="Cabin"/>
                <a:sym typeface="Cabin"/>
              </a:rPr>
              <a:t>.</a:t>
            </a:r>
            <a:r>
              <a:rPr b="1" lang="en">
                <a:solidFill>
                  <a:srgbClr val="0B0B0B"/>
                </a:solidFill>
                <a:latin typeface="Cabin"/>
                <a:ea typeface="Cabin"/>
                <a:cs typeface="Cabin"/>
                <a:sym typeface="Cabin"/>
              </a:rPr>
              <a:t> </a:t>
            </a:r>
            <a:r>
              <a:rPr lang="en">
                <a:solidFill>
                  <a:srgbClr val="0B0B0B"/>
                </a:solidFill>
                <a:latin typeface="Cabin"/>
                <a:ea typeface="Cabin"/>
                <a:cs typeface="Cabin"/>
                <a:sym typeface="Cabin"/>
              </a:rPr>
              <a:t>Distribute </a:t>
            </a:r>
            <a:r>
              <a:rPr i="1" lang="en">
                <a:solidFill>
                  <a:srgbClr val="0B0B0B"/>
                </a:solidFill>
                <a:latin typeface="Cabin"/>
                <a:ea typeface="Cabin"/>
                <a:cs typeface="Cabin"/>
                <a:sym typeface="Cabin"/>
              </a:rPr>
              <a:t>Looking back: Explaining and predicting kinetic energy changes in the system</a:t>
            </a:r>
            <a:r>
              <a:rPr lang="en">
                <a:solidFill>
                  <a:srgbClr val="0B0B0B"/>
                </a:solidFill>
                <a:latin typeface="Cabin"/>
                <a:ea typeface="Cabin"/>
                <a:cs typeface="Cabin"/>
                <a:sym typeface="Cabin"/>
              </a:rPr>
              <a:t>. Emphasize that this is a formative assessment that you want to collect along with the graphs at the end of the period and that it focuses on the work we have done in this lesson. Give students the remaining time to complete the questions on </a:t>
            </a:r>
            <a:r>
              <a:rPr i="1" lang="en">
                <a:solidFill>
                  <a:srgbClr val="0B0B0B"/>
                </a:solidFill>
                <a:latin typeface="Cabin"/>
                <a:ea typeface="Cabin"/>
                <a:cs typeface="Cabin"/>
                <a:sym typeface="Cabin"/>
              </a:rPr>
              <a:t>Looking back: Explaining and predicting kinetic energy changes in the system</a:t>
            </a:r>
            <a:r>
              <a:rPr lang="en">
                <a:solidFill>
                  <a:srgbClr val="0B0B0B"/>
                </a:solidFill>
                <a:latin typeface="Cabin"/>
                <a:ea typeface="Cabin"/>
                <a:cs typeface="Cabin"/>
                <a:sym typeface="Cabin"/>
              </a:rPr>
              <a:t> and have them turn this in along with their graphs at the end of the period.  Students may use their science notebooks as reference for this task. If time is short, assign this as home learning to turn in at the start of the next lesson or move it to the start of that lesson as an entrance ticket.</a:t>
            </a:r>
            <a:endParaRPr>
              <a:solidFill>
                <a:srgbClr val="0B0B0B"/>
              </a:solidFill>
              <a:latin typeface="Cabin"/>
              <a:ea typeface="Cabin"/>
              <a:cs typeface="Cabin"/>
              <a:sym typeface="Cabin"/>
            </a:endParaRPr>
          </a:p>
          <a:p>
            <a:pPr indent="0" lvl="0" marL="0" rtl="0" algn="l">
              <a:lnSpc>
                <a:spcPct val="100000"/>
              </a:lnSpc>
              <a:spcBef>
                <a:spcPts val="0"/>
              </a:spcBef>
              <a:spcAft>
                <a:spcPts val="0"/>
              </a:spcAft>
              <a:buSzPts val="1400"/>
              <a:buNone/>
            </a:pPr>
            <a:r>
              <a:t/>
            </a:r>
            <a:endParaRPr>
              <a:solidFill>
                <a:srgbClr val="0B0B0B"/>
              </a:solidFill>
              <a:latin typeface="Cabin"/>
              <a:ea typeface="Cabin"/>
              <a:cs typeface="Cabin"/>
              <a:sym typeface="Cabin"/>
            </a:endParaRPr>
          </a:p>
          <a:p>
            <a:pPr indent="0" lvl="0" marL="0" rtl="0" algn="l">
              <a:lnSpc>
                <a:spcPct val="100000"/>
              </a:lnSpc>
              <a:spcBef>
                <a:spcPts val="0"/>
              </a:spcBef>
              <a:spcAft>
                <a:spcPts val="0"/>
              </a:spcAft>
              <a:buSzPts val="1400"/>
              <a:buNone/>
            </a:pPr>
            <a:r>
              <a:rPr b="1" lang="en">
                <a:solidFill>
                  <a:srgbClr val="0B0B0B"/>
                </a:solidFill>
                <a:latin typeface="Cabin"/>
                <a:ea typeface="Cabin"/>
                <a:cs typeface="Cabin"/>
                <a:sym typeface="Cabin"/>
              </a:rPr>
              <a:t>Unite two additional ideas related to energy transfer.</a:t>
            </a:r>
            <a:r>
              <a:rPr lang="en">
                <a:solidFill>
                  <a:srgbClr val="0B0B0B"/>
                </a:solidFill>
                <a:latin typeface="Cabin"/>
                <a:ea typeface="Cabin"/>
                <a:cs typeface="Cabin"/>
                <a:sym typeface="Cabin"/>
              </a:rPr>
              <a:t> Say, </a:t>
            </a:r>
            <a:r>
              <a:rPr i="1" lang="en">
                <a:solidFill>
                  <a:srgbClr val="0B0B0B"/>
                </a:solidFill>
                <a:latin typeface="Cabin"/>
                <a:ea typeface="Cabin"/>
                <a:cs typeface="Cabin"/>
                <a:sym typeface="Cabin"/>
              </a:rPr>
              <a:t>You’ve just used the model we developed to explain how changes in the mass or the speed of an object would affect whether damage would result in a collision. This model uses kinetic energy of a moving object as an important way of predicting what will happen in a collision.</a:t>
            </a:r>
            <a:r>
              <a:rPr lang="en">
                <a:solidFill>
                  <a:srgbClr val="0B0B0B"/>
                </a:solidFill>
                <a:latin typeface="Cabin"/>
                <a:ea typeface="Cabin"/>
                <a:cs typeface="Cabin"/>
                <a:sym typeface="Cabin"/>
              </a:rPr>
              <a:t> </a:t>
            </a:r>
            <a:endParaRPr>
              <a:solidFill>
                <a:srgbClr val="0B0B0B"/>
              </a:solidFill>
              <a:latin typeface="Cabin"/>
              <a:ea typeface="Cabin"/>
              <a:cs typeface="Cabin"/>
              <a:sym typeface="Cabin"/>
            </a:endParaRPr>
          </a:p>
          <a:p>
            <a:pPr indent="0" lvl="0" marL="0" rtl="0" algn="l">
              <a:lnSpc>
                <a:spcPct val="100000"/>
              </a:lnSpc>
              <a:spcBef>
                <a:spcPts val="0"/>
              </a:spcBef>
              <a:spcAft>
                <a:spcPts val="0"/>
              </a:spcAft>
              <a:buSzPts val="1400"/>
              <a:buNone/>
            </a:pPr>
            <a:r>
              <a:t/>
            </a:r>
            <a:endParaRPr>
              <a:solidFill>
                <a:srgbClr val="0B0B0B"/>
              </a:solidFill>
              <a:latin typeface="Cabin"/>
              <a:ea typeface="Cabin"/>
              <a:cs typeface="Cabin"/>
              <a:sym typeface="Cabin"/>
            </a:endParaRPr>
          </a:p>
          <a:p>
            <a:pPr indent="0" lvl="0" marL="0" rtl="0" algn="l">
              <a:lnSpc>
                <a:spcPct val="100000"/>
              </a:lnSpc>
              <a:spcBef>
                <a:spcPts val="0"/>
              </a:spcBef>
              <a:spcAft>
                <a:spcPts val="0"/>
              </a:spcAft>
              <a:buSzPts val="1400"/>
              <a:buNone/>
            </a:pPr>
            <a:r>
              <a:rPr lang="en">
                <a:solidFill>
                  <a:srgbClr val="0B0B0B"/>
                </a:solidFill>
                <a:latin typeface="Cabin"/>
                <a:ea typeface="Cabin"/>
                <a:cs typeface="Cabin"/>
                <a:sym typeface="Cabin"/>
              </a:rPr>
              <a:t>Refer to the Interactions in the System poster you made at the end of Lesson 2 that summarized an energy perspective and a force perspective in a collision. Point out that this poster reminds us of how we initially argued that energy is transferred in collisions and that there are forces involved. </a:t>
            </a:r>
            <a:endParaRPr>
              <a:solidFill>
                <a:srgbClr val="0B0B0B"/>
              </a:solidFill>
              <a:latin typeface="Cabin"/>
              <a:ea typeface="Cabin"/>
              <a:cs typeface="Cabin"/>
              <a:sym typeface="Cabin"/>
            </a:endParaRPr>
          </a:p>
          <a:p>
            <a:pPr indent="0" lvl="0" marL="0" rtl="0" algn="l">
              <a:lnSpc>
                <a:spcPct val="100000"/>
              </a:lnSpc>
              <a:spcBef>
                <a:spcPts val="0"/>
              </a:spcBef>
              <a:spcAft>
                <a:spcPts val="0"/>
              </a:spcAft>
              <a:buSzPts val="1400"/>
              <a:buNone/>
            </a:pPr>
            <a:r>
              <a:t/>
            </a:r>
            <a:endParaRPr>
              <a:solidFill>
                <a:srgbClr val="0B0B0B"/>
              </a:solidFill>
              <a:latin typeface="Cabin"/>
              <a:ea typeface="Cabin"/>
              <a:cs typeface="Cabin"/>
              <a:sym typeface="Cabin"/>
            </a:endParaRPr>
          </a:p>
          <a:p>
            <a:pPr indent="0" lvl="0" marL="0" rtl="0" algn="l">
              <a:lnSpc>
                <a:spcPct val="100000"/>
              </a:lnSpc>
              <a:spcBef>
                <a:spcPts val="0"/>
              </a:spcBef>
              <a:spcAft>
                <a:spcPts val="0"/>
              </a:spcAft>
              <a:buSzPts val="1400"/>
              <a:buNone/>
            </a:pPr>
            <a:r>
              <a:rPr lang="en">
                <a:solidFill>
                  <a:srgbClr val="0B0B0B"/>
                </a:solidFill>
                <a:latin typeface="Cabin"/>
                <a:ea typeface="Cabin"/>
                <a:cs typeface="Cabin"/>
                <a:sym typeface="Cabin"/>
              </a:rPr>
              <a:t>Problematize where the energy is coming from and going to in the system. Say, </a:t>
            </a:r>
            <a:r>
              <a:rPr i="1" lang="en">
                <a:solidFill>
                  <a:srgbClr val="0B0B0B"/>
                </a:solidFill>
                <a:latin typeface="Cabin"/>
                <a:ea typeface="Cabin"/>
                <a:cs typeface="Cabin"/>
                <a:sym typeface="Cabin"/>
              </a:rPr>
              <a:t>But when we initially made this poster you provided a lot of examples of other systems where you tracked the energy flow across the system. You gave examples of phenomena that included things like cold liquid in a cup warming up or the formation of a hailstorm or the changes in the size of orangutan populations as a result of changes in the amount of accessible fruit trees in a forest ecosystem. In all these examples, we tried to track where the energy came from and where it went to in the system in order to better understand the phenomena.</a:t>
            </a:r>
            <a:endParaRPr i="1">
              <a:solidFill>
                <a:srgbClr val="0B0B0B"/>
              </a:solidFill>
              <a:latin typeface="Cabin"/>
              <a:ea typeface="Cabin"/>
              <a:cs typeface="Cabin"/>
              <a:sym typeface="Cabin"/>
            </a:endParaRPr>
          </a:p>
          <a:p>
            <a:pPr indent="0" lvl="0" marL="0" rtl="0" algn="l">
              <a:lnSpc>
                <a:spcPct val="100000"/>
              </a:lnSpc>
              <a:spcBef>
                <a:spcPts val="0"/>
              </a:spcBef>
              <a:spcAft>
                <a:spcPts val="0"/>
              </a:spcAft>
              <a:buSzPts val="1400"/>
              <a:buNone/>
            </a:pPr>
            <a:r>
              <a:t/>
            </a:r>
            <a:endParaRPr i="1">
              <a:solidFill>
                <a:srgbClr val="0B0B0B"/>
              </a:solidFill>
              <a:latin typeface="Cabin"/>
              <a:ea typeface="Cabin"/>
              <a:cs typeface="Cabin"/>
              <a:sym typeface="Cabin"/>
            </a:endParaRPr>
          </a:p>
          <a:p>
            <a:pPr indent="0" lvl="0" marL="0" rtl="0" algn="l">
              <a:lnSpc>
                <a:spcPct val="100000"/>
              </a:lnSpc>
              <a:spcBef>
                <a:spcPts val="0"/>
              </a:spcBef>
              <a:spcAft>
                <a:spcPts val="0"/>
              </a:spcAft>
              <a:buClr>
                <a:schemeClr val="dk1"/>
              </a:buClr>
              <a:buSzPts val="1100"/>
              <a:buFont typeface="Arial"/>
              <a:buNone/>
            </a:pPr>
            <a:r>
              <a:t/>
            </a:r>
            <a:endParaRPr i="1">
              <a:solidFill>
                <a:srgbClr val="0B0B0B"/>
              </a:solidFill>
              <a:latin typeface="Cabin"/>
              <a:ea typeface="Cabin"/>
              <a:cs typeface="Cabin"/>
              <a:sym typeface="Cabin"/>
            </a:endParaRPr>
          </a:p>
        </p:txBody>
      </p:sp>
      <p:sp>
        <p:nvSpPr>
          <p:cNvPr id="164" name="Google Shape;164;p12:notes"/>
          <p:cNvSpPr/>
          <p:nvPr>
            <p:ph idx="2" type="sldImg"/>
          </p:nvPr>
        </p:nvSpPr>
        <p:spPr>
          <a:xfrm>
            <a:off x="1714500" y="685800"/>
            <a:ext cx="3429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p13: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n">
                <a:solidFill>
                  <a:srgbClr val="0B0B0B"/>
                </a:solidFill>
                <a:latin typeface="Cabin"/>
                <a:ea typeface="Cabin"/>
                <a:cs typeface="Cabin"/>
                <a:sym typeface="Cabin"/>
              </a:rPr>
              <a:t>Problematize where the energy comes from in the system and where it is going. </a:t>
            </a:r>
            <a:r>
              <a:rPr lang="en">
                <a:solidFill>
                  <a:srgbClr val="0B0B0B"/>
                </a:solidFill>
                <a:latin typeface="Cabin"/>
                <a:ea typeface="Cabin"/>
                <a:cs typeface="Cabin"/>
                <a:sym typeface="Cabin"/>
              </a:rPr>
              <a:t>Say, </a:t>
            </a:r>
            <a:r>
              <a:rPr i="1" lang="en">
                <a:solidFill>
                  <a:srgbClr val="0B0B0B"/>
                </a:solidFill>
                <a:latin typeface="Cabin"/>
                <a:ea typeface="Cabin"/>
                <a:cs typeface="Cabin"/>
                <a:sym typeface="Cabin"/>
              </a:rPr>
              <a:t>Thinking about where the energy is coming from and where it is going in a collision could help us understand and explain even more about collision-related phenomena. So let’s consider an energy perspective for the entire system we used in this lesson with the cart, spring scale launcher, track, cracker, and box. </a:t>
            </a:r>
            <a:endParaRPr i="1">
              <a:solidFill>
                <a:srgbClr val="0B0B0B"/>
              </a:solidFill>
              <a:latin typeface="Cabin"/>
              <a:ea typeface="Cabin"/>
              <a:cs typeface="Cabin"/>
              <a:sym typeface="Cabin"/>
            </a:endParaRPr>
          </a:p>
          <a:p>
            <a:pPr indent="0" lvl="0" marL="0" rtl="0" algn="l">
              <a:lnSpc>
                <a:spcPct val="100000"/>
              </a:lnSpc>
              <a:spcBef>
                <a:spcPts val="0"/>
              </a:spcBef>
              <a:spcAft>
                <a:spcPts val="0"/>
              </a:spcAft>
              <a:buClr>
                <a:schemeClr val="dk1"/>
              </a:buClr>
              <a:buSzPts val="1100"/>
              <a:buFont typeface="Arial"/>
              <a:buNone/>
            </a:pPr>
            <a:r>
              <a:t/>
            </a:r>
            <a:endParaRPr>
              <a:solidFill>
                <a:srgbClr val="0B0B0B"/>
              </a:solidFill>
              <a:latin typeface="Cabin"/>
              <a:ea typeface="Cabin"/>
              <a:cs typeface="Cabin"/>
              <a:sym typeface="Cabin"/>
            </a:endParaRPr>
          </a:p>
          <a:p>
            <a:pPr indent="0" lvl="0" marL="0" rtl="0" algn="l">
              <a:lnSpc>
                <a:spcPct val="100000"/>
              </a:lnSpc>
              <a:spcBef>
                <a:spcPts val="0"/>
              </a:spcBef>
              <a:spcAft>
                <a:spcPts val="0"/>
              </a:spcAft>
              <a:buClr>
                <a:schemeClr val="dk1"/>
              </a:buClr>
              <a:buSzPts val="1100"/>
              <a:buFont typeface="Arial"/>
              <a:buNone/>
            </a:pPr>
            <a:r>
              <a:rPr lang="en">
                <a:solidFill>
                  <a:srgbClr val="0B0B0B"/>
                </a:solidFill>
                <a:latin typeface="Cabin"/>
                <a:ea typeface="Cabin"/>
                <a:cs typeface="Cabin"/>
                <a:sym typeface="Cabin"/>
              </a:rPr>
              <a:t>Show </a:t>
            </a:r>
            <a:r>
              <a:rPr b="1" lang="en">
                <a:solidFill>
                  <a:srgbClr val="0B0B0B"/>
                </a:solidFill>
                <a:latin typeface="Cabin"/>
                <a:ea typeface="Cabin"/>
                <a:cs typeface="Cabin"/>
                <a:sym typeface="Cabin"/>
              </a:rPr>
              <a:t>slide M</a:t>
            </a:r>
            <a:r>
              <a:rPr lang="en">
                <a:solidFill>
                  <a:srgbClr val="0B0B0B"/>
                </a:solidFill>
                <a:latin typeface="Cabin"/>
                <a:ea typeface="Cabin"/>
                <a:cs typeface="Cabin"/>
                <a:sym typeface="Cabin"/>
              </a:rPr>
              <a:t>.</a:t>
            </a:r>
            <a:r>
              <a:rPr b="1" lang="en">
                <a:solidFill>
                  <a:srgbClr val="0B0B0B"/>
                </a:solidFill>
                <a:latin typeface="Cabin"/>
                <a:ea typeface="Cabin"/>
                <a:cs typeface="Cabin"/>
                <a:sym typeface="Cabin"/>
              </a:rPr>
              <a:t> </a:t>
            </a:r>
            <a:r>
              <a:rPr lang="en">
                <a:solidFill>
                  <a:srgbClr val="0B0B0B"/>
                </a:solidFill>
                <a:latin typeface="Cabin"/>
                <a:ea typeface="Cabin"/>
                <a:cs typeface="Cabin"/>
                <a:sym typeface="Cabin"/>
              </a:rPr>
              <a:t>Have students turn and talk to discuss the questions on the slide. </a:t>
            </a:r>
            <a:endParaRPr>
              <a:solidFill>
                <a:srgbClr val="0B0B0B"/>
              </a:solidFill>
              <a:latin typeface="Cabin"/>
              <a:ea typeface="Cabin"/>
              <a:cs typeface="Cabin"/>
              <a:sym typeface="Cabin"/>
            </a:endParaRPr>
          </a:p>
          <a:p>
            <a:pPr indent="0" lvl="0" marL="0" rtl="0" algn="l">
              <a:lnSpc>
                <a:spcPct val="100000"/>
              </a:lnSpc>
              <a:spcBef>
                <a:spcPts val="0"/>
              </a:spcBef>
              <a:spcAft>
                <a:spcPts val="0"/>
              </a:spcAft>
              <a:buClr>
                <a:schemeClr val="dk1"/>
              </a:buClr>
              <a:buSzPts val="1100"/>
              <a:buFont typeface="Arial"/>
              <a:buNone/>
            </a:pPr>
            <a:r>
              <a:t/>
            </a:r>
            <a:endParaRPr>
              <a:solidFill>
                <a:srgbClr val="0B0B0B"/>
              </a:solidFill>
              <a:latin typeface="Cabin"/>
              <a:ea typeface="Cabin"/>
              <a:cs typeface="Cabin"/>
              <a:sym typeface="Cabin"/>
            </a:endParaRPr>
          </a:p>
          <a:p>
            <a:pPr indent="0" lvl="0" marL="0" rtl="0" algn="l">
              <a:lnSpc>
                <a:spcPct val="100000"/>
              </a:lnSpc>
              <a:spcBef>
                <a:spcPts val="0"/>
              </a:spcBef>
              <a:spcAft>
                <a:spcPts val="0"/>
              </a:spcAft>
              <a:buClr>
                <a:schemeClr val="dk1"/>
              </a:buClr>
              <a:buSzPts val="1100"/>
              <a:buFont typeface="Arial"/>
              <a:buNone/>
            </a:pPr>
            <a:r>
              <a:rPr lang="en">
                <a:solidFill>
                  <a:srgbClr val="0B0B0B"/>
                </a:solidFill>
                <a:latin typeface="Cabin"/>
                <a:ea typeface="Cabin"/>
                <a:cs typeface="Cabin"/>
                <a:sym typeface="Cabin"/>
              </a:rPr>
              <a:t>Save the last minute to have students make note of what new questions they have. If time permits you could have them write these new questions on sticky notes and add them to their science notebooks to share next time. Either way, suggest to the class that we will pick up our next lesson with this line of thinking by having students share some of the new questions that they are now considering about the entire system we used in the first two investigations in this lesson.</a:t>
            </a:r>
            <a:endParaRPr sz="1000">
              <a:solidFill>
                <a:schemeClr val="dk1"/>
              </a:solidFill>
              <a:latin typeface="Open Sans"/>
              <a:ea typeface="Open Sans"/>
              <a:cs typeface="Open Sans"/>
              <a:sym typeface="Open Sans"/>
            </a:endParaRPr>
          </a:p>
        </p:txBody>
      </p:sp>
      <p:sp>
        <p:nvSpPr>
          <p:cNvPr id="175" name="Google Shape;175;p13:notes"/>
          <p:cNvSpPr/>
          <p:nvPr>
            <p:ph idx="2" type="sldImg"/>
          </p:nvPr>
        </p:nvSpPr>
        <p:spPr>
          <a:xfrm>
            <a:off x="1714500" y="685800"/>
            <a:ext cx="3429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p2: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solidFill>
                  <a:srgbClr val="0B0B0B"/>
                </a:solidFill>
                <a:latin typeface="Cabin"/>
                <a:ea typeface="Cabin"/>
                <a:cs typeface="Cabin"/>
                <a:sym typeface="Cabin"/>
              </a:rPr>
              <a:t>Show </a:t>
            </a:r>
            <a:r>
              <a:rPr b="1" lang="en">
                <a:solidFill>
                  <a:srgbClr val="0B0B0B"/>
                </a:solidFill>
                <a:latin typeface="Cabin"/>
                <a:ea typeface="Cabin"/>
                <a:cs typeface="Cabin"/>
                <a:sym typeface="Cabin"/>
              </a:rPr>
              <a:t>slide B</a:t>
            </a:r>
            <a:r>
              <a:rPr lang="en">
                <a:solidFill>
                  <a:srgbClr val="0B0B0B"/>
                </a:solidFill>
                <a:latin typeface="Cabin"/>
                <a:ea typeface="Cabin"/>
                <a:cs typeface="Cabin"/>
                <a:sym typeface="Cabin"/>
              </a:rPr>
              <a:t>.</a:t>
            </a:r>
            <a:r>
              <a:rPr b="1" lang="en">
                <a:solidFill>
                  <a:srgbClr val="0B0B0B"/>
                </a:solidFill>
                <a:latin typeface="Cabin"/>
                <a:ea typeface="Cabin"/>
                <a:cs typeface="Cabin"/>
                <a:sym typeface="Cabin"/>
              </a:rPr>
              <a:t> </a:t>
            </a:r>
            <a:r>
              <a:rPr lang="en">
                <a:solidFill>
                  <a:srgbClr val="0B0B0B"/>
                </a:solidFill>
                <a:latin typeface="Cabin"/>
                <a:ea typeface="Cabin"/>
                <a:cs typeface="Cabin"/>
                <a:sym typeface="Cabin"/>
              </a:rPr>
              <a:t>Say, </a:t>
            </a:r>
            <a:r>
              <a:rPr i="1" lang="en">
                <a:solidFill>
                  <a:srgbClr val="0B0B0B"/>
                </a:solidFill>
                <a:latin typeface="Cabin"/>
                <a:ea typeface="Cabin"/>
                <a:cs typeface="Cabin"/>
                <a:sym typeface="Cabin"/>
              </a:rPr>
              <a:t>Because you need a repeatable way to launch the cart at the same speed in condition B as you did in condition A, we are going to use a spring scale as a launcher. Let’s think about how using a spring scale as a launcher can help us do that.</a:t>
            </a:r>
            <a:endParaRPr i="1">
              <a:solidFill>
                <a:srgbClr val="0B0B0B"/>
              </a:solidFill>
              <a:latin typeface="Cabin"/>
              <a:ea typeface="Cabin"/>
              <a:cs typeface="Cabin"/>
              <a:sym typeface="Cabin"/>
            </a:endParaRPr>
          </a:p>
          <a:p>
            <a:pPr indent="0" lvl="0" marL="0" rtl="0" algn="l">
              <a:lnSpc>
                <a:spcPct val="100000"/>
              </a:lnSpc>
              <a:spcBef>
                <a:spcPts val="0"/>
              </a:spcBef>
              <a:spcAft>
                <a:spcPts val="0"/>
              </a:spcAft>
              <a:buClr>
                <a:schemeClr val="dk1"/>
              </a:buClr>
              <a:buSzPts val="1100"/>
              <a:buFont typeface="Arial"/>
              <a:buNone/>
            </a:pPr>
            <a:r>
              <a:t/>
            </a:r>
            <a:endParaRPr i="1">
              <a:solidFill>
                <a:srgbClr val="0B0B0B"/>
              </a:solidFill>
              <a:latin typeface="Cabin"/>
              <a:ea typeface="Cabin"/>
              <a:cs typeface="Cabin"/>
              <a:sym typeface="Cabin"/>
            </a:endParaRPr>
          </a:p>
          <a:p>
            <a:pPr indent="0" lvl="0" marL="0" rtl="0" algn="l">
              <a:lnSpc>
                <a:spcPct val="100000"/>
              </a:lnSpc>
              <a:spcBef>
                <a:spcPts val="0"/>
              </a:spcBef>
              <a:spcAft>
                <a:spcPts val="0"/>
              </a:spcAft>
              <a:buSzPts val="1400"/>
              <a:buNone/>
            </a:pPr>
            <a:r>
              <a:rPr lang="en">
                <a:solidFill>
                  <a:srgbClr val="0B0B0B"/>
                </a:solidFill>
                <a:latin typeface="Cabin"/>
                <a:ea typeface="Cabin"/>
                <a:cs typeface="Cabin"/>
                <a:sym typeface="Cabin"/>
              </a:rPr>
              <a:t>Ask the questions in the teacher guide to raise issues related to the spring scale’s use, the accuracy of the launch method, and the need to calibrate the system.</a:t>
            </a:r>
            <a:endParaRPr>
              <a:solidFill>
                <a:srgbClr val="0B0B0B"/>
              </a:solidFill>
              <a:latin typeface="Cabin"/>
              <a:ea typeface="Cabin"/>
              <a:cs typeface="Cabin"/>
              <a:sym typeface="Cabin"/>
            </a:endParaRPr>
          </a:p>
          <a:p>
            <a:pPr indent="0" lvl="0" marL="0" rtl="0" algn="l">
              <a:lnSpc>
                <a:spcPct val="100000"/>
              </a:lnSpc>
              <a:spcBef>
                <a:spcPts val="0"/>
              </a:spcBef>
              <a:spcAft>
                <a:spcPts val="0"/>
              </a:spcAft>
              <a:buSzPts val="1400"/>
              <a:buNone/>
            </a:pPr>
            <a:r>
              <a:t/>
            </a:r>
            <a:endParaRPr>
              <a:solidFill>
                <a:srgbClr val="0B0B0B"/>
              </a:solidFill>
              <a:latin typeface="Cabin"/>
              <a:ea typeface="Cabin"/>
              <a:cs typeface="Cabin"/>
              <a:sym typeface="Cabin"/>
            </a:endParaRPr>
          </a:p>
          <a:p>
            <a:pPr indent="0" lvl="0" marL="0" rtl="0" algn="l">
              <a:lnSpc>
                <a:spcPct val="100000"/>
              </a:lnSpc>
              <a:spcBef>
                <a:spcPts val="0"/>
              </a:spcBef>
              <a:spcAft>
                <a:spcPts val="0"/>
              </a:spcAft>
              <a:buSzPts val="1400"/>
              <a:buNone/>
            </a:pPr>
            <a:r>
              <a:rPr b="1" lang="en">
                <a:solidFill>
                  <a:srgbClr val="0B0B0B"/>
                </a:solidFill>
                <a:latin typeface="Cabin"/>
                <a:ea typeface="Cabin"/>
                <a:cs typeface="Cabin"/>
                <a:sym typeface="Cabin"/>
              </a:rPr>
              <a:t>Motivate the need for multiple trials and calibration for each condition based on these possible sources of error.</a:t>
            </a:r>
            <a:r>
              <a:rPr lang="en">
                <a:solidFill>
                  <a:srgbClr val="0B0B0B"/>
                </a:solidFill>
                <a:latin typeface="Cabin"/>
                <a:ea typeface="Cabin"/>
                <a:cs typeface="Cabin"/>
                <a:sym typeface="Cabin"/>
              </a:rPr>
              <a:t> Say,</a:t>
            </a:r>
            <a:r>
              <a:rPr i="1" lang="en">
                <a:solidFill>
                  <a:srgbClr val="0B0B0B"/>
                </a:solidFill>
                <a:latin typeface="Cabin"/>
                <a:ea typeface="Cabin"/>
                <a:cs typeface="Cabin"/>
                <a:sym typeface="Cabin"/>
              </a:rPr>
              <a:t> The sources of error we’ve identified mean that before adding the damage target, the cracker, to the setup you will want to do a few trials to make sure you are confident that the speed of the launch isn’t changing when you launch the cart from the same launch position every time. Follow the procedure you will receive as it will describe this in more detail and will provide you steps on how to ensure that you capture all the pieces that might fall off the damaged object, the cracker, on a piece of paper under the brick. An image of this is shown on the slide. </a:t>
            </a:r>
            <a:endParaRPr i="1">
              <a:solidFill>
                <a:srgbClr val="0B0B0B"/>
              </a:solidFill>
              <a:latin typeface="Cabin"/>
              <a:ea typeface="Cabin"/>
              <a:cs typeface="Cabin"/>
              <a:sym typeface="Cabin"/>
            </a:endParaRPr>
          </a:p>
          <a:p>
            <a:pPr indent="0" lvl="0" marL="0" rtl="0" algn="l">
              <a:lnSpc>
                <a:spcPct val="100000"/>
              </a:lnSpc>
              <a:spcBef>
                <a:spcPts val="0"/>
              </a:spcBef>
              <a:spcAft>
                <a:spcPts val="0"/>
              </a:spcAft>
              <a:buSzPts val="1400"/>
              <a:buNone/>
            </a:pPr>
            <a:r>
              <a:t/>
            </a:r>
            <a:endParaRPr i="1">
              <a:solidFill>
                <a:srgbClr val="0B0B0B"/>
              </a:solidFill>
              <a:latin typeface="Cabin"/>
              <a:ea typeface="Cabin"/>
              <a:cs typeface="Cabin"/>
              <a:sym typeface="Cabin"/>
            </a:endParaRPr>
          </a:p>
          <a:p>
            <a:pPr indent="0" lvl="0" marL="0" rtl="0" algn="l">
              <a:lnSpc>
                <a:spcPct val="100000"/>
              </a:lnSpc>
              <a:spcBef>
                <a:spcPts val="0"/>
              </a:spcBef>
              <a:spcAft>
                <a:spcPts val="0"/>
              </a:spcAft>
              <a:buClr>
                <a:schemeClr val="dk1"/>
              </a:buClr>
              <a:buSzPts val="1100"/>
              <a:buFont typeface="Arial"/>
              <a:buNone/>
            </a:pPr>
            <a:r>
              <a:t/>
            </a:r>
            <a:endParaRPr i="1">
              <a:solidFill>
                <a:srgbClr val="0B0B0B"/>
              </a:solidFill>
              <a:latin typeface="Cabin"/>
              <a:ea typeface="Cabin"/>
              <a:cs typeface="Cabin"/>
              <a:sym typeface="Cabin"/>
            </a:endParaRPr>
          </a:p>
        </p:txBody>
      </p:sp>
      <p:sp>
        <p:nvSpPr>
          <p:cNvPr id="64" name="Google Shape;64;p2:notes"/>
          <p:cNvSpPr/>
          <p:nvPr>
            <p:ph idx="2" type="sldImg"/>
          </p:nvPr>
        </p:nvSpPr>
        <p:spPr>
          <a:xfrm>
            <a:off x="1714500" y="685800"/>
            <a:ext cx="3429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p3: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solidFill>
                  <a:srgbClr val="0B0B0B"/>
                </a:solidFill>
                <a:latin typeface="Cabin"/>
                <a:ea typeface="Cabin"/>
                <a:cs typeface="Cabin"/>
                <a:sym typeface="Cabin"/>
              </a:rPr>
              <a:t>Show</a:t>
            </a:r>
            <a:r>
              <a:rPr b="1" lang="en">
                <a:solidFill>
                  <a:srgbClr val="0B0B0B"/>
                </a:solidFill>
                <a:latin typeface="Cabin"/>
                <a:ea typeface="Cabin"/>
                <a:cs typeface="Cabin"/>
                <a:sym typeface="Cabin"/>
              </a:rPr>
              <a:t> slide C</a:t>
            </a:r>
            <a:r>
              <a:rPr lang="en">
                <a:solidFill>
                  <a:srgbClr val="0B0B0B"/>
                </a:solidFill>
                <a:latin typeface="Cabin"/>
                <a:ea typeface="Cabin"/>
                <a:cs typeface="Cabin"/>
                <a:sym typeface="Cabin"/>
              </a:rPr>
              <a:t>. Distribute </a:t>
            </a:r>
            <a:r>
              <a:rPr i="1" lang="en">
                <a:solidFill>
                  <a:srgbClr val="0B0B0B"/>
                </a:solidFill>
                <a:latin typeface="Cabin"/>
                <a:ea typeface="Cabin"/>
                <a:cs typeface="Cabin"/>
                <a:sym typeface="Cabin"/>
              </a:rPr>
              <a:t>Procedure for Investigation 1</a:t>
            </a:r>
            <a:r>
              <a:rPr lang="en">
                <a:solidFill>
                  <a:srgbClr val="0B0B0B"/>
                </a:solidFill>
                <a:latin typeface="Cabin"/>
                <a:ea typeface="Cabin"/>
                <a:cs typeface="Cabin"/>
                <a:sym typeface="Cabin"/>
              </a:rPr>
              <a:t> to students. Point out where in the room you want students to bring their damaged test objects (broken crackers and the index cards they were attached to with sticky putty and the papers used to collect the related debris from these crackers) at the end of their investigation, such as a back table or counter. Ideally this is a place students can either pull their chairs around or gallery walk along to be able to see the results. The purpose here is to provide them a space where everyone can do a quick glance over multiple sets of results quickly.</a:t>
            </a:r>
            <a:endParaRPr>
              <a:solidFill>
                <a:srgbClr val="0B0B0B"/>
              </a:solidFill>
              <a:latin typeface="Cabin"/>
              <a:ea typeface="Cabin"/>
              <a:cs typeface="Cabin"/>
              <a:sym typeface="Cabin"/>
            </a:endParaRPr>
          </a:p>
          <a:p>
            <a:pPr indent="0" lvl="0" marL="0" rtl="0" algn="l">
              <a:lnSpc>
                <a:spcPct val="100000"/>
              </a:lnSpc>
              <a:spcBef>
                <a:spcPts val="0"/>
              </a:spcBef>
              <a:spcAft>
                <a:spcPts val="0"/>
              </a:spcAft>
              <a:buSzPts val="1400"/>
              <a:buNone/>
            </a:pPr>
            <a:r>
              <a:t/>
            </a:r>
            <a:endParaRPr sz="1000">
              <a:solidFill>
                <a:schemeClr val="dk1"/>
              </a:solidFill>
              <a:latin typeface="Open Sans"/>
              <a:ea typeface="Open Sans"/>
              <a:cs typeface="Open Sans"/>
              <a:sym typeface="Open Sans"/>
            </a:endParaRPr>
          </a:p>
          <a:p>
            <a:pPr indent="0" lvl="0" marL="0" rtl="0" algn="l">
              <a:lnSpc>
                <a:spcPct val="100000"/>
              </a:lnSpc>
              <a:spcBef>
                <a:spcPts val="0"/>
              </a:spcBef>
              <a:spcAft>
                <a:spcPts val="0"/>
              </a:spcAft>
              <a:buSzPts val="1400"/>
              <a:buNone/>
            </a:pPr>
            <a:r>
              <a:rPr b="1" lang="en">
                <a:solidFill>
                  <a:srgbClr val="0B0B0B"/>
                </a:solidFill>
                <a:latin typeface="Cabin"/>
                <a:ea typeface="Cabin"/>
                <a:cs typeface="Cabin"/>
                <a:sym typeface="Cabin"/>
              </a:rPr>
              <a:t>Monitor groups as they carry out investigation 1 following the procedure on </a:t>
            </a:r>
            <a:r>
              <a:rPr b="1" i="1" lang="en">
                <a:solidFill>
                  <a:srgbClr val="0B0B0B"/>
                </a:solidFill>
                <a:latin typeface="Cabin"/>
                <a:ea typeface="Cabin"/>
                <a:cs typeface="Cabin"/>
                <a:sym typeface="Cabin"/>
              </a:rPr>
              <a:t>Procedure for Investigation 1</a:t>
            </a:r>
            <a:r>
              <a:rPr b="1" lang="en">
                <a:solidFill>
                  <a:srgbClr val="0B0B0B"/>
                </a:solidFill>
                <a:latin typeface="Cabin"/>
                <a:ea typeface="Cabin"/>
                <a:cs typeface="Cabin"/>
                <a:sym typeface="Cabin"/>
              </a:rPr>
              <a:t>. </a:t>
            </a:r>
            <a:endParaRPr b="1">
              <a:solidFill>
                <a:srgbClr val="0B0B0B"/>
              </a:solidFill>
              <a:latin typeface="Cabin"/>
              <a:ea typeface="Cabin"/>
              <a:cs typeface="Cabin"/>
              <a:sym typeface="Cabin"/>
            </a:endParaRPr>
          </a:p>
          <a:p>
            <a:pPr indent="0" lvl="0" marL="0" rtl="0" algn="l">
              <a:lnSpc>
                <a:spcPct val="100000"/>
              </a:lnSpc>
              <a:spcBef>
                <a:spcPts val="0"/>
              </a:spcBef>
              <a:spcAft>
                <a:spcPts val="0"/>
              </a:spcAft>
              <a:buSzPts val="1400"/>
              <a:buNone/>
            </a:pPr>
            <a:r>
              <a:t/>
            </a:r>
            <a:endParaRPr b="1">
              <a:solidFill>
                <a:srgbClr val="0B0B0B"/>
              </a:solidFill>
              <a:latin typeface="Cabin"/>
              <a:ea typeface="Cabin"/>
              <a:cs typeface="Cabin"/>
              <a:sym typeface="Cabin"/>
            </a:endParaRPr>
          </a:p>
          <a:p>
            <a:pPr indent="0" lvl="0" marL="0" rtl="0" algn="l">
              <a:lnSpc>
                <a:spcPct val="100000"/>
              </a:lnSpc>
              <a:spcBef>
                <a:spcPts val="0"/>
              </a:spcBef>
              <a:spcAft>
                <a:spcPts val="0"/>
              </a:spcAft>
              <a:buSzPts val="1400"/>
              <a:buNone/>
            </a:pPr>
            <a:r>
              <a:rPr b="1" lang="en">
                <a:solidFill>
                  <a:srgbClr val="0B0B0B"/>
                </a:solidFill>
                <a:latin typeface="Cabin"/>
                <a:ea typeface="Cabin"/>
                <a:cs typeface="Cabin"/>
                <a:sym typeface="Cabin"/>
              </a:rPr>
              <a:t>Argue for what the data show us.</a:t>
            </a:r>
            <a:r>
              <a:rPr lang="en">
                <a:solidFill>
                  <a:srgbClr val="0B0B0B"/>
                </a:solidFill>
                <a:latin typeface="Cabin"/>
                <a:ea typeface="Cabin"/>
                <a:cs typeface="Cabin"/>
                <a:sym typeface="Cabin"/>
              </a:rPr>
              <a:t> Gather students around the pooled class results (crackers on paper) or give them a couple minutes to do a gallery walk past all the collected results. Ask students to study the results and be prepared to make an argument for the answer to this original question based on our results:</a:t>
            </a:r>
            <a:endParaRPr>
              <a:solidFill>
                <a:srgbClr val="0B0B0B"/>
              </a:solidFill>
              <a:latin typeface="Cabin"/>
              <a:ea typeface="Cabin"/>
              <a:cs typeface="Cabin"/>
              <a:sym typeface="Cabin"/>
            </a:endParaRPr>
          </a:p>
          <a:p>
            <a:pPr indent="-298450" lvl="0" marL="457200" rtl="0" algn="l">
              <a:lnSpc>
                <a:spcPct val="100000"/>
              </a:lnSpc>
              <a:spcBef>
                <a:spcPts val="0"/>
              </a:spcBef>
              <a:spcAft>
                <a:spcPts val="0"/>
              </a:spcAft>
              <a:buClr>
                <a:schemeClr val="dk1"/>
              </a:buClr>
              <a:buSzPts val="1100"/>
              <a:buFont typeface="Cabin"/>
              <a:buChar char="●"/>
            </a:pPr>
            <a:r>
              <a:rPr lang="en">
                <a:solidFill>
                  <a:schemeClr val="dk1"/>
                </a:solidFill>
                <a:latin typeface="Cabin"/>
                <a:ea typeface="Cabin"/>
                <a:cs typeface="Cabin"/>
                <a:sym typeface="Cabin"/>
              </a:rPr>
              <a:t>How much does doubling the speed or doubling the mass affect the kinetic energy of an object and the resulting damage that it can do in a collision?</a:t>
            </a:r>
            <a:endParaRPr>
              <a:solidFill>
                <a:schemeClr val="dk1"/>
              </a:solidFill>
              <a:latin typeface="Cabin"/>
              <a:ea typeface="Cabin"/>
              <a:cs typeface="Cabin"/>
              <a:sym typeface="Cabin"/>
            </a:endParaRPr>
          </a:p>
          <a:p>
            <a:pPr indent="0" lvl="0" marL="0" rtl="0" algn="l">
              <a:lnSpc>
                <a:spcPct val="100000"/>
              </a:lnSpc>
              <a:spcBef>
                <a:spcPts val="0"/>
              </a:spcBef>
              <a:spcAft>
                <a:spcPts val="0"/>
              </a:spcAft>
              <a:buSzPts val="1400"/>
              <a:buNone/>
            </a:pPr>
            <a:r>
              <a:t/>
            </a:r>
            <a:endParaRPr>
              <a:solidFill>
                <a:srgbClr val="0B0B0B"/>
              </a:solidFill>
              <a:latin typeface="Cabin"/>
              <a:ea typeface="Cabin"/>
              <a:cs typeface="Cabin"/>
              <a:sym typeface="Cabin"/>
            </a:endParaRPr>
          </a:p>
          <a:p>
            <a:pPr indent="0" lvl="0" marL="0" rtl="0" algn="l">
              <a:lnSpc>
                <a:spcPct val="100000"/>
              </a:lnSpc>
              <a:spcBef>
                <a:spcPts val="0"/>
              </a:spcBef>
              <a:spcAft>
                <a:spcPts val="0"/>
              </a:spcAft>
              <a:buSzPts val="1400"/>
              <a:buNone/>
            </a:pPr>
            <a:r>
              <a:rPr b="1" lang="en">
                <a:solidFill>
                  <a:srgbClr val="0B0B0B"/>
                </a:solidFill>
                <a:latin typeface="Cabin"/>
                <a:ea typeface="Cabin"/>
                <a:cs typeface="Cabin"/>
                <a:sym typeface="Cabin"/>
              </a:rPr>
              <a:t>Briefly discuss what the data tell us. </a:t>
            </a:r>
            <a:r>
              <a:rPr lang="en">
                <a:solidFill>
                  <a:srgbClr val="0B0B0B"/>
                </a:solidFill>
                <a:latin typeface="Cabin"/>
                <a:ea typeface="Cabin"/>
                <a:cs typeface="Cabin"/>
                <a:sym typeface="Cabin"/>
              </a:rPr>
              <a:t>Students will argue that doubling the speed of a moving object has a bigger effect on its kinetic energy, which causes it to have a greater amount of damage. Ask multiple students to weigh in on how the evidence supports this conclusion. Students should say that objects from condition C (doubling the speed) show more damage (more pieces and/or more cracks) in them than the same objects from condition B (doubling the mass).</a:t>
            </a:r>
            <a:endParaRPr>
              <a:solidFill>
                <a:srgbClr val="0B0B0B"/>
              </a:solidFill>
              <a:latin typeface="Cabin"/>
              <a:ea typeface="Cabin"/>
              <a:cs typeface="Cabin"/>
              <a:sym typeface="Cabin"/>
            </a:endParaRPr>
          </a:p>
          <a:p>
            <a:pPr indent="0" lvl="0" marL="0" rtl="0" algn="l">
              <a:lnSpc>
                <a:spcPct val="100000"/>
              </a:lnSpc>
              <a:spcBef>
                <a:spcPts val="0"/>
              </a:spcBef>
              <a:spcAft>
                <a:spcPts val="0"/>
              </a:spcAft>
              <a:buSzPts val="1400"/>
              <a:buNone/>
            </a:pPr>
            <a:r>
              <a:t/>
            </a:r>
            <a:endParaRPr>
              <a:solidFill>
                <a:srgbClr val="0B0B0B"/>
              </a:solidFill>
              <a:latin typeface="Cabin"/>
              <a:ea typeface="Cabin"/>
              <a:cs typeface="Cabin"/>
              <a:sym typeface="Cabin"/>
            </a:endParaRPr>
          </a:p>
          <a:p>
            <a:pPr indent="0" lvl="0" marL="0" rtl="0" algn="l">
              <a:lnSpc>
                <a:spcPct val="100000"/>
              </a:lnSpc>
              <a:spcBef>
                <a:spcPts val="0"/>
              </a:spcBef>
              <a:spcAft>
                <a:spcPts val="0"/>
              </a:spcAft>
              <a:buSzPts val="1400"/>
              <a:buNone/>
            </a:pPr>
            <a:r>
              <a:rPr b="1" lang="en">
                <a:solidFill>
                  <a:srgbClr val="0B0B0B"/>
                </a:solidFill>
                <a:latin typeface="Cabin"/>
                <a:ea typeface="Cabin"/>
                <a:cs typeface="Cabin"/>
                <a:sym typeface="Cabin"/>
              </a:rPr>
              <a:t>Problematize the unanswered part of our question (quantifying “how much”). </a:t>
            </a:r>
            <a:r>
              <a:rPr lang="en">
                <a:solidFill>
                  <a:srgbClr val="0B0B0B"/>
                </a:solidFill>
                <a:latin typeface="Cabin"/>
                <a:ea typeface="Cabin"/>
                <a:cs typeface="Cabin"/>
                <a:sym typeface="Cabin"/>
              </a:rPr>
              <a:t>Say, </a:t>
            </a:r>
            <a:r>
              <a:rPr i="1" lang="en">
                <a:solidFill>
                  <a:srgbClr val="0B0B0B"/>
                </a:solidFill>
                <a:latin typeface="Cabin"/>
                <a:ea typeface="Cabin"/>
                <a:cs typeface="Cabin"/>
                <a:sym typeface="Cabin"/>
              </a:rPr>
              <a:t>Though we can use our observations to argue that doubling the speed of a moving object has a greater effect on its kinetic energy than doubling its mass, our original question we were investigating was asking us “</a:t>
            </a:r>
            <a:r>
              <a:rPr b="1" i="1" lang="en">
                <a:solidFill>
                  <a:srgbClr val="0B0B0B"/>
                </a:solidFill>
                <a:latin typeface="Cabin"/>
                <a:ea typeface="Cabin"/>
                <a:cs typeface="Cabin"/>
                <a:sym typeface="Cabin"/>
              </a:rPr>
              <a:t>How much</a:t>
            </a:r>
            <a:r>
              <a:rPr i="1" lang="en">
                <a:solidFill>
                  <a:srgbClr val="0B0B0B"/>
                </a:solidFill>
                <a:latin typeface="Cabin"/>
                <a:ea typeface="Cabin"/>
                <a:cs typeface="Cabin"/>
                <a:sym typeface="Cabin"/>
              </a:rPr>
              <a:t> does doubling the speed or doubling the mass affect the kinetic energy of an object and the resulting damage that it can do in a collision?” Knowing how much of an effect one thing is having on something else can be answered through simply ranking our results to determine which thing has a bigger effect. But knowing specifically how much more is not something we can say unless we have some sort of way to quantify all the variables that are part of this question. We have a way to quantify the mass and speed of an object, but we don’t have a way yet to quantify the amount of kinetic energy that object has.</a:t>
            </a:r>
            <a:endParaRPr>
              <a:solidFill>
                <a:srgbClr val="0B0B0B"/>
              </a:solidFill>
              <a:latin typeface="Cabin"/>
              <a:ea typeface="Cabin"/>
              <a:cs typeface="Cabin"/>
              <a:sym typeface="Cabin"/>
            </a:endParaRPr>
          </a:p>
          <a:p>
            <a:pPr indent="0" lvl="0" marL="0" rtl="0" algn="l">
              <a:lnSpc>
                <a:spcPct val="100000"/>
              </a:lnSpc>
              <a:spcBef>
                <a:spcPts val="0"/>
              </a:spcBef>
              <a:spcAft>
                <a:spcPts val="0"/>
              </a:spcAft>
              <a:buSzPts val="1400"/>
              <a:buNone/>
            </a:pPr>
            <a:br>
              <a:rPr lang="en">
                <a:solidFill>
                  <a:srgbClr val="0B0B0B"/>
                </a:solidFill>
                <a:latin typeface="Cabin"/>
                <a:ea typeface="Cabin"/>
                <a:cs typeface="Cabin"/>
                <a:sym typeface="Cabin"/>
              </a:rPr>
            </a:br>
            <a:r>
              <a:rPr b="1" lang="en">
                <a:solidFill>
                  <a:srgbClr val="0B0B0B"/>
                </a:solidFill>
                <a:latin typeface="Cabin"/>
                <a:ea typeface="Cabin"/>
                <a:cs typeface="Cabin"/>
                <a:sym typeface="Cabin"/>
              </a:rPr>
              <a:t>Introduce the potential advantages of a quantitative measure of kinetic energy. </a:t>
            </a:r>
            <a:r>
              <a:rPr lang="en">
                <a:solidFill>
                  <a:srgbClr val="0B0B0B"/>
                </a:solidFill>
                <a:latin typeface="Cabin"/>
                <a:ea typeface="Cabin"/>
                <a:cs typeface="Cabin"/>
                <a:sym typeface="Cabin"/>
              </a:rPr>
              <a:t>Say,</a:t>
            </a:r>
            <a:r>
              <a:rPr i="1" lang="en">
                <a:solidFill>
                  <a:srgbClr val="0B0B0B"/>
                </a:solidFill>
                <a:latin typeface="Cabin"/>
                <a:ea typeface="Cabin"/>
                <a:cs typeface="Cabin"/>
                <a:sym typeface="Cabin"/>
              </a:rPr>
              <a:t> Finding a way to quantify how much kinetic energy an object has when we change its mass or its speed could provide us another tool for explaining why some things get damaged in a collision and others don’t. It could also help us more precisely predict the amount of damage a moving object could do and maybe even give us ideas about ways to design solutions to prevent such damage from happening.</a:t>
            </a:r>
            <a:endParaRPr i="1">
              <a:solidFill>
                <a:srgbClr val="0B0B0B"/>
              </a:solidFill>
              <a:latin typeface="Cabin"/>
              <a:ea typeface="Cabin"/>
              <a:cs typeface="Cabin"/>
              <a:sym typeface="Cabin"/>
            </a:endParaRPr>
          </a:p>
          <a:p>
            <a:pPr indent="0" lvl="0" marL="0" rtl="0" algn="l">
              <a:lnSpc>
                <a:spcPct val="100000"/>
              </a:lnSpc>
              <a:spcBef>
                <a:spcPts val="0"/>
              </a:spcBef>
              <a:spcAft>
                <a:spcPts val="0"/>
              </a:spcAft>
              <a:buSzPts val="1400"/>
              <a:buNone/>
            </a:pPr>
            <a:r>
              <a:t/>
            </a:r>
            <a:endParaRPr>
              <a:solidFill>
                <a:srgbClr val="0B0B0B"/>
              </a:solidFill>
              <a:latin typeface="Cabin"/>
              <a:ea typeface="Cabin"/>
              <a:cs typeface="Cabin"/>
              <a:sym typeface="Cabin"/>
            </a:endParaRPr>
          </a:p>
          <a:p>
            <a:pPr indent="0" lvl="0" marL="0" rtl="0" algn="l">
              <a:lnSpc>
                <a:spcPct val="100000"/>
              </a:lnSpc>
              <a:spcBef>
                <a:spcPts val="0"/>
              </a:spcBef>
              <a:spcAft>
                <a:spcPts val="0"/>
              </a:spcAft>
              <a:buSzPts val="1400"/>
              <a:buNone/>
            </a:pPr>
            <a:r>
              <a:t/>
            </a:r>
            <a:endParaRPr>
              <a:solidFill>
                <a:srgbClr val="0B0B0B"/>
              </a:solidFill>
              <a:latin typeface="Cabin"/>
              <a:ea typeface="Cabin"/>
              <a:cs typeface="Cabin"/>
              <a:sym typeface="Cabin"/>
            </a:endParaRPr>
          </a:p>
          <a:p>
            <a:pPr indent="0" lvl="0" marL="0" rtl="0" algn="l">
              <a:lnSpc>
                <a:spcPct val="100000"/>
              </a:lnSpc>
              <a:spcBef>
                <a:spcPts val="0"/>
              </a:spcBef>
              <a:spcAft>
                <a:spcPts val="0"/>
              </a:spcAft>
              <a:buSzPts val="1400"/>
              <a:buNone/>
            </a:pPr>
            <a:r>
              <a:rPr b="1" lang="en">
                <a:solidFill>
                  <a:srgbClr val="0B0B0B"/>
                </a:solidFill>
                <a:latin typeface="Cabin"/>
                <a:ea typeface="Cabin"/>
                <a:cs typeface="Cabin"/>
                <a:sym typeface="Cabin"/>
              </a:rPr>
              <a:t>Introduce a way to quantify the relative amounts of kinetic energy an object has. </a:t>
            </a:r>
            <a:r>
              <a:rPr lang="en">
                <a:solidFill>
                  <a:srgbClr val="0B0B0B"/>
                </a:solidFill>
                <a:latin typeface="Cabin"/>
                <a:ea typeface="Cabin"/>
                <a:cs typeface="Cabin"/>
                <a:sym typeface="Cabin"/>
              </a:rPr>
              <a:t>Say, </a:t>
            </a:r>
            <a:r>
              <a:rPr i="1" lang="en">
                <a:solidFill>
                  <a:srgbClr val="0B0B0B"/>
                </a:solidFill>
                <a:latin typeface="Cabin"/>
                <a:ea typeface="Cabin"/>
                <a:cs typeface="Cabin"/>
                <a:sym typeface="Cabin"/>
              </a:rPr>
              <a:t>Scientists and engineers have developed different ways to measure and compare how much more kinetic energy one object has compared to another. One of those ways is to measure the entire distance over which two objects push on each other during a collision. This method involves colliding the moving object into a stationary object in such a way that the object that was moving remains in contact with the object it collided with and continues to push it along a surface until both have stopped moving, without causing any damage. Let’s see what an example of this method looks like.</a:t>
            </a:r>
            <a:endParaRPr i="1">
              <a:solidFill>
                <a:srgbClr val="0B0B0B"/>
              </a:solidFill>
              <a:latin typeface="Cabin"/>
              <a:ea typeface="Cabin"/>
              <a:cs typeface="Cabin"/>
              <a:sym typeface="Cabin"/>
            </a:endParaRPr>
          </a:p>
          <a:p>
            <a:pPr indent="0" lvl="0" marL="0" rtl="0" algn="l">
              <a:lnSpc>
                <a:spcPct val="100000"/>
              </a:lnSpc>
              <a:spcBef>
                <a:spcPts val="0"/>
              </a:spcBef>
              <a:spcAft>
                <a:spcPts val="0"/>
              </a:spcAft>
              <a:buSzPts val="1400"/>
              <a:buNone/>
            </a:pPr>
            <a:r>
              <a:t/>
            </a:r>
            <a:endParaRPr i="1">
              <a:solidFill>
                <a:srgbClr val="0B0B0B"/>
              </a:solidFill>
              <a:latin typeface="Cabin"/>
              <a:ea typeface="Cabin"/>
              <a:cs typeface="Cabin"/>
              <a:sym typeface="Cabin"/>
            </a:endParaRPr>
          </a:p>
          <a:p>
            <a:pPr indent="0" lvl="0" marL="0" rtl="0" algn="l">
              <a:lnSpc>
                <a:spcPct val="100000"/>
              </a:lnSpc>
              <a:spcBef>
                <a:spcPts val="0"/>
              </a:spcBef>
              <a:spcAft>
                <a:spcPts val="0"/>
              </a:spcAft>
              <a:buSzPts val="1400"/>
              <a:buNone/>
            </a:pPr>
            <a:r>
              <a:rPr b="1" lang="en">
                <a:solidFill>
                  <a:srgbClr val="0B0B0B"/>
                </a:solidFill>
                <a:latin typeface="Cabin"/>
                <a:ea typeface="Cabin"/>
                <a:cs typeface="Cabin"/>
                <a:sym typeface="Cabin"/>
              </a:rPr>
              <a:t>Orient students to an example of such a measurement by showing this video clip: </a:t>
            </a:r>
            <a:r>
              <a:rPr lang="en" sz="1000" u="sng">
                <a:solidFill>
                  <a:schemeClr val="hlink"/>
                </a:solidFill>
                <a:latin typeface="Cabin"/>
                <a:ea typeface="Cabin"/>
                <a:cs typeface="Cabin"/>
                <a:sym typeface="Cabin"/>
                <a:hlinkClick r:id="rId2"/>
              </a:rPr>
              <a:t>https://youtu.be/ygLbCFuqYFo</a:t>
            </a:r>
            <a:r>
              <a:rPr b="1" lang="en">
                <a:solidFill>
                  <a:srgbClr val="0B0B0B"/>
                </a:solidFill>
                <a:latin typeface="Cabin"/>
                <a:ea typeface="Cabin"/>
                <a:cs typeface="Cabin"/>
                <a:sym typeface="Cabin"/>
              </a:rPr>
              <a:t>.</a:t>
            </a:r>
            <a:endParaRPr b="1">
              <a:solidFill>
                <a:srgbClr val="0B0B0B"/>
              </a:solidFill>
              <a:latin typeface="Cabin"/>
              <a:ea typeface="Cabin"/>
              <a:cs typeface="Cabin"/>
              <a:sym typeface="Cabin"/>
            </a:endParaRPr>
          </a:p>
          <a:p>
            <a:pPr indent="0" lvl="0" marL="0" rtl="0" algn="l">
              <a:lnSpc>
                <a:spcPct val="100000"/>
              </a:lnSpc>
              <a:spcBef>
                <a:spcPts val="0"/>
              </a:spcBef>
              <a:spcAft>
                <a:spcPts val="0"/>
              </a:spcAft>
              <a:buSzPts val="1400"/>
              <a:buNone/>
            </a:pPr>
            <a:r>
              <a:t/>
            </a:r>
            <a:endParaRPr>
              <a:solidFill>
                <a:srgbClr val="0B0B0B"/>
              </a:solidFill>
              <a:latin typeface="Cabin"/>
              <a:ea typeface="Cabin"/>
              <a:cs typeface="Cabin"/>
              <a:sym typeface="Cabin"/>
            </a:endParaRPr>
          </a:p>
          <a:p>
            <a:pPr indent="0" lvl="0" marL="0" rtl="0" algn="l">
              <a:lnSpc>
                <a:spcPct val="100000"/>
              </a:lnSpc>
              <a:spcBef>
                <a:spcPts val="0"/>
              </a:spcBef>
              <a:spcAft>
                <a:spcPts val="0"/>
              </a:spcAft>
              <a:buSzPts val="1400"/>
              <a:buNone/>
            </a:pPr>
            <a:r>
              <a:rPr b="1" lang="en">
                <a:solidFill>
                  <a:srgbClr val="0B0B0B"/>
                </a:solidFill>
                <a:latin typeface="Cabin"/>
                <a:ea typeface="Cabin"/>
                <a:cs typeface="Cabin"/>
                <a:sym typeface="Cabin"/>
              </a:rPr>
              <a:t>Share likely sources of error in the system. </a:t>
            </a:r>
            <a:r>
              <a:rPr lang="en">
                <a:solidFill>
                  <a:srgbClr val="0B0B0B"/>
                </a:solidFill>
                <a:latin typeface="Cabin"/>
                <a:ea typeface="Cabin"/>
                <a:cs typeface="Cabin"/>
                <a:sym typeface="Cabin"/>
              </a:rPr>
              <a:t>Say, </a:t>
            </a:r>
            <a:r>
              <a:rPr i="1" lang="en">
                <a:solidFill>
                  <a:srgbClr val="0B0B0B"/>
                </a:solidFill>
                <a:latin typeface="Cabin"/>
                <a:ea typeface="Cabin"/>
                <a:cs typeface="Cabin"/>
                <a:sym typeface="Cabin"/>
              </a:rPr>
              <a:t>We have seen the result from only one trial for one condition. If the person who made this video ran multiple trials for this one condition, using the same mass and speed each time, why might it be reasonable to still expect that there would be some amount of variation in how far the box is pushed in each trial? What might cause that variation? </a:t>
            </a:r>
            <a:r>
              <a:rPr lang="en">
                <a:solidFill>
                  <a:srgbClr val="0B0B0B"/>
                </a:solidFill>
                <a:latin typeface="Cabin"/>
                <a:ea typeface="Cabin"/>
                <a:cs typeface="Cabin"/>
                <a:sym typeface="Cabin"/>
              </a:rPr>
              <a:t>Anticipated responses will reference sources of error students mentioned earlier in the lesson.</a:t>
            </a:r>
            <a:endParaRPr>
              <a:solidFill>
                <a:srgbClr val="0B0B0B"/>
              </a:solidFill>
              <a:latin typeface="Cabin"/>
              <a:ea typeface="Cabin"/>
              <a:cs typeface="Cabin"/>
              <a:sym typeface="Cabin"/>
            </a:endParaRPr>
          </a:p>
          <a:p>
            <a:pPr indent="0" lvl="0" marL="0" rtl="0" algn="l">
              <a:lnSpc>
                <a:spcPct val="100000"/>
              </a:lnSpc>
              <a:spcBef>
                <a:spcPts val="0"/>
              </a:spcBef>
              <a:spcAft>
                <a:spcPts val="0"/>
              </a:spcAft>
              <a:buClr>
                <a:schemeClr val="dk1"/>
              </a:buClr>
              <a:buSzPts val="1100"/>
              <a:buFont typeface="Arial"/>
              <a:buNone/>
            </a:pPr>
            <a:r>
              <a:t/>
            </a:r>
            <a:endParaRPr>
              <a:solidFill>
                <a:srgbClr val="0B0B0B"/>
              </a:solidFill>
              <a:latin typeface="Cabin"/>
              <a:ea typeface="Cabin"/>
              <a:cs typeface="Cabin"/>
              <a:sym typeface="Cabin"/>
            </a:endParaRPr>
          </a:p>
        </p:txBody>
      </p:sp>
      <p:sp>
        <p:nvSpPr>
          <p:cNvPr id="72" name="Google Shape;72;p3:notes"/>
          <p:cNvSpPr/>
          <p:nvPr>
            <p:ph idx="2" type="sldImg"/>
          </p:nvPr>
        </p:nvSpPr>
        <p:spPr>
          <a:xfrm>
            <a:off x="1714500" y="685800"/>
            <a:ext cx="3429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4: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solidFill>
                  <a:srgbClr val="0B0B0B"/>
                </a:solidFill>
                <a:latin typeface="Cabin"/>
                <a:ea typeface="Cabin"/>
                <a:cs typeface="Cabin"/>
                <a:sym typeface="Cabin"/>
              </a:rPr>
              <a:t>Say,</a:t>
            </a:r>
            <a:r>
              <a:rPr i="1" lang="en">
                <a:solidFill>
                  <a:srgbClr val="0B0B0B"/>
                </a:solidFill>
                <a:latin typeface="Cabin"/>
                <a:ea typeface="Cabin"/>
                <a:cs typeface="Cabin"/>
                <a:sym typeface="Cabin"/>
              </a:rPr>
              <a:t> If we know there might be slight variation in the results, let’s look for some really general patterns in the data from just one trial of the same three conditions we collected data on with our first investigation.</a:t>
            </a:r>
            <a:endParaRPr i="1">
              <a:solidFill>
                <a:srgbClr val="0B0B0B"/>
              </a:solidFill>
              <a:latin typeface="Cabin"/>
              <a:ea typeface="Cabin"/>
              <a:cs typeface="Cabin"/>
              <a:sym typeface="Cabin"/>
            </a:endParaRPr>
          </a:p>
          <a:p>
            <a:pPr indent="0" lvl="0" marL="0" rtl="0" algn="l">
              <a:lnSpc>
                <a:spcPct val="100000"/>
              </a:lnSpc>
              <a:spcBef>
                <a:spcPts val="0"/>
              </a:spcBef>
              <a:spcAft>
                <a:spcPts val="0"/>
              </a:spcAft>
              <a:buClr>
                <a:schemeClr val="dk1"/>
              </a:buClr>
              <a:buSzPts val="1100"/>
              <a:buFont typeface="Arial"/>
              <a:buNone/>
            </a:pPr>
            <a:r>
              <a:t/>
            </a:r>
            <a:endParaRPr>
              <a:solidFill>
                <a:srgbClr val="0B0B0B"/>
              </a:solidFill>
              <a:latin typeface="Cabin"/>
              <a:ea typeface="Cabin"/>
              <a:cs typeface="Cabin"/>
              <a:sym typeface="Cabin"/>
            </a:endParaRPr>
          </a:p>
          <a:p>
            <a:pPr indent="0" lvl="0" marL="0" rtl="0" algn="l">
              <a:lnSpc>
                <a:spcPct val="100000"/>
              </a:lnSpc>
              <a:spcBef>
                <a:spcPts val="0"/>
              </a:spcBef>
              <a:spcAft>
                <a:spcPts val="0"/>
              </a:spcAft>
              <a:buClr>
                <a:schemeClr val="dk1"/>
              </a:buClr>
              <a:buSzPts val="1100"/>
              <a:buFont typeface="Arial"/>
              <a:buNone/>
            </a:pPr>
            <a:r>
              <a:rPr lang="en">
                <a:solidFill>
                  <a:srgbClr val="0B0B0B"/>
                </a:solidFill>
                <a:latin typeface="Cabin"/>
                <a:ea typeface="Cabin"/>
                <a:cs typeface="Cabin"/>
                <a:sym typeface="Cabin"/>
              </a:rPr>
              <a:t>Show</a:t>
            </a:r>
            <a:r>
              <a:rPr b="1" lang="en">
                <a:solidFill>
                  <a:srgbClr val="0B0B0B"/>
                </a:solidFill>
                <a:latin typeface="Cabin"/>
                <a:ea typeface="Cabin"/>
                <a:cs typeface="Cabin"/>
                <a:sym typeface="Cabin"/>
              </a:rPr>
              <a:t> slide D</a:t>
            </a:r>
            <a:r>
              <a:rPr lang="en">
                <a:solidFill>
                  <a:srgbClr val="0B0B0B"/>
                </a:solidFill>
                <a:latin typeface="Cabin"/>
                <a:ea typeface="Cabin"/>
                <a:cs typeface="Cabin"/>
                <a:sym typeface="Cabin"/>
              </a:rPr>
              <a:t>.</a:t>
            </a:r>
            <a:r>
              <a:rPr b="1" lang="en">
                <a:solidFill>
                  <a:srgbClr val="0B0B0B"/>
                </a:solidFill>
                <a:latin typeface="Cabin"/>
                <a:ea typeface="Cabin"/>
                <a:cs typeface="Cabin"/>
                <a:sym typeface="Cabin"/>
              </a:rPr>
              <a:t> </a:t>
            </a:r>
            <a:r>
              <a:rPr lang="en">
                <a:solidFill>
                  <a:srgbClr val="0B0B0B"/>
                </a:solidFill>
                <a:latin typeface="Cabin"/>
                <a:ea typeface="Cabin"/>
                <a:cs typeface="Cabin"/>
                <a:sym typeface="Cabin"/>
              </a:rPr>
              <a:t>Explain to students that you will show the video again and that they should prepare to record the related data for investigation 2 on </a:t>
            </a:r>
            <a:r>
              <a:rPr i="1" lang="en">
                <a:solidFill>
                  <a:srgbClr val="0B0B0B"/>
                </a:solidFill>
                <a:latin typeface="Cabin"/>
                <a:ea typeface="Cabin"/>
                <a:cs typeface="Cabin"/>
                <a:sym typeface="Cabin"/>
              </a:rPr>
              <a:t>Changes in Kinetic Energy: Investigations #1 &amp; 2</a:t>
            </a:r>
            <a:r>
              <a:rPr lang="en">
                <a:solidFill>
                  <a:srgbClr val="0B0B0B"/>
                </a:solidFill>
                <a:latin typeface="Cabin"/>
                <a:ea typeface="Cabin"/>
                <a:cs typeface="Cabin"/>
                <a:sym typeface="Cabin"/>
              </a:rPr>
              <a:t>. Show the video for condition A again: </a:t>
            </a:r>
            <a:r>
              <a:rPr lang="en" sz="1000" u="sng">
                <a:solidFill>
                  <a:schemeClr val="hlink"/>
                </a:solidFill>
                <a:latin typeface="Cabin"/>
                <a:ea typeface="Cabin"/>
                <a:cs typeface="Cabin"/>
                <a:sym typeface="Cabin"/>
                <a:hlinkClick r:id="rId2"/>
              </a:rPr>
              <a:t>https://youtu.be/ygLbCFuqYFo</a:t>
            </a:r>
            <a:r>
              <a:rPr lang="en">
                <a:solidFill>
                  <a:srgbClr val="0B0B0B"/>
                </a:solidFill>
                <a:latin typeface="Cabin"/>
                <a:ea typeface="Cabin"/>
                <a:cs typeface="Cabin"/>
                <a:sym typeface="Cabin"/>
              </a:rPr>
              <a:t>. Pause the video as needed. Give students a minute to record the related data.</a:t>
            </a:r>
            <a:endParaRPr>
              <a:solidFill>
                <a:srgbClr val="0B0B0B"/>
              </a:solidFill>
              <a:latin typeface="Cabin"/>
              <a:ea typeface="Cabin"/>
              <a:cs typeface="Cabin"/>
              <a:sym typeface="Cabin"/>
            </a:endParaRPr>
          </a:p>
          <a:p>
            <a:pPr indent="0" lvl="0" marL="0" rtl="0" algn="l">
              <a:lnSpc>
                <a:spcPct val="100000"/>
              </a:lnSpc>
              <a:spcBef>
                <a:spcPts val="0"/>
              </a:spcBef>
              <a:spcAft>
                <a:spcPts val="0"/>
              </a:spcAft>
              <a:buSzPts val="1400"/>
              <a:buNone/>
            </a:pPr>
            <a:r>
              <a:t/>
            </a:r>
            <a:endParaRPr sz="1000">
              <a:solidFill>
                <a:schemeClr val="dk1"/>
              </a:solidFill>
              <a:latin typeface="Open Sans"/>
              <a:ea typeface="Open Sans"/>
              <a:cs typeface="Open Sans"/>
              <a:sym typeface="Open Sans"/>
            </a:endParaRPr>
          </a:p>
        </p:txBody>
      </p:sp>
      <p:sp>
        <p:nvSpPr>
          <p:cNvPr id="82" name="Google Shape;82;p4:notes"/>
          <p:cNvSpPr/>
          <p:nvPr>
            <p:ph idx="2" type="sldImg"/>
          </p:nvPr>
        </p:nvSpPr>
        <p:spPr>
          <a:xfrm>
            <a:off x="1714500" y="685800"/>
            <a:ext cx="3429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p5: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solidFill>
                  <a:srgbClr val="0B0B0B"/>
                </a:solidFill>
                <a:latin typeface="Cabin"/>
                <a:ea typeface="Cabin"/>
                <a:cs typeface="Cabin"/>
                <a:sym typeface="Cabin"/>
              </a:rPr>
              <a:t>Show</a:t>
            </a:r>
            <a:r>
              <a:rPr b="1" lang="en">
                <a:solidFill>
                  <a:srgbClr val="0B0B0B"/>
                </a:solidFill>
                <a:latin typeface="Cabin"/>
                <a:ea typeface="Cabin"/>
                <a:cs typeface="Cabin"/>
                <a:sym typeface="Cabin"/>
              </a:rPr>
              <a:t> slide E</a:t>
            </a:r>
            <a:r>
              <a:rPr lang="en">
                <a:solidFill>
                  <a:srgbClr val="0B0B0B"/>
                </a:solidFill>
                <a:latin typeface="Cabin"/>
                <a:ea typeface="Cabin"/>
                <a:cs typeface="Cabin"/>
                <a:sym typeface="Cabin"/>
              </a:rPr>
              <a:t>.</a:t>
            </a:r>
            <a:r>
              <a:rPr b="1" lang="en">
                <a:solidFill>
                  <a:srgbClr val="0B0B0B"/>
                </a:solidFill>
                <a:latin typeface="Cabin"/>
                <a:ea typeface="Cabin"/>
                <a:cs typeface="Cabin"/>
                <a:sym typeface="Cabin"/>
              </a:rPr>
              <a:t> </a:t>
            </a:r>
            <a:r>
              <a:rPr lang="en">
                <a:solidFill>
                  <a:srgbClr val="0B0B0B"/>
                </a:solidFill>
                <a:latin typeface="Cabin"/>
                <a:ea typeface="Cabin"/>
                <a:cs typeface="Cabin"/>
                <a:sym typeface="Cabin"/>
              </a:rPr>
              <a:t>Have students turn and talk about the questions on the slide. </a:t>
            </a:r>
            <a:endParaRPr>
              <a:solidFill>
                <a:srgbClr val="0B0B0B"/>
              </a:solidFill>
              <a:latin typeface="Cabin"/>
              <a:ea typeface="Cabin"/>
              <a:cs typeface="Cabin"/>
              <a:sym typeface="Cabin"/>
            </a:endParaRPr>
          </a:p>
          <a:p>
            <a:pPr indent="-298450" lvl="0" marL="457200" rtl="0" algn="l">
              <a:lnSpc>
                <a:spcPct val="100000"/>
              </a:lnSpc>
              <a:spcBef>
                <a:spcPts val="0"/>
              </a:spcBef>
              <a:spcAft>
                <a:spcPts val="0"/>
              </a:spcAft>
              <a:buClr>
                <a:srgbClr val="0B0B0B"/>
              </a:buClr>
              <a:buSzPts val="1100"/>
              <a:buFont typeface="Cabin"/>
              <a:buChar char="●"/>
            </a:pPr>
            <a:r>
              <a:rPr lang="en">
                <a:solidFill>
                  <a:srgbClr val="0B0B0B"/>
                </a:solidFill>
                <a:latin typeface="Cabin"/>
                <a:ea typeface="Cabin"/>
                <a:cs typeface="Cabin"/>
                <a:sym typeface="Cabin"/>
              </a:rPr>
              <a:t>When we double only the mass of the cart, how much further will it push the box?</a:t>
            </a:r>
            <a:endParaRPr>
              <a:solidFill>
                <a:srgbClr val="0B0B0B"/>
              </a:solidFill>
              <a:latin typeface="Cabin"/>
              <a:ea typeface="Cabin"/>
              <a:cs typeface="Cabin"/>
              <a:sym typeface="Cabin"/>
            </a:endParaRPr>
          </a:p>
          <a:p>
            <a:pPr indent="-298450" lvl="0" marL="457200" rtl="0" algn="l">
              <a:lnSpc>
                <a:spcPct val="100000"/>
              </a:lnSpc>
              <a:spcBef>
                <a:spcPts val="0"/>
              </a:spcBef>
              <a:spcAft>
                <a:spcPts val="0"/>
              </a:spcAft>
              <a:buClr>
                <a:srgbClr val="0B0B0B"/>
              </a:buClr>
              <a:buSzPts val="1100"/>
              <a:buFont typeface="Cabin"/>
              <a:buChar char="●"/>
            </a:pPr>
            <a:r>
              <a:rPr lang="en">
                <a:solidFill>
                  <a:srgbClr val="0B0B0B"/>
                </a:solidFill>
                <a:latin typeface="Cabin"/>
                <a:ea typeface="Cabin"/>
                <a:cs typeface="Cabin"/>
                <a:sym typeface="Cabin"/>
              </a:rPr>
              <a:t>When we double only the speed of the cart, how much further will it push the box?</a:t>
            </a:r>
            <a:endParaRPr sz="1000">
              <a:solidFill>
                <a:schemeClr val="dk1"/>
              </a:solidFill>
              <a:latin typeface="Open Sans"/>
              <a:ea typeface="Open Sans"/>
              <a:cs typeface="Open Sans"/>
              <a:sym typeface="Open Sans"/>
            </a:endParaRPr>
          </a:p>
        </p:txBody>
      </p:sp>
      <p:sp>
        <p:nvSpPr>
          <p:cNvPr id="93" name="Google Shape;93;p5:notes"/>
          <p:cNvSpPr/>
          <p:nvPr>
            <p:ph idx="2" type="sldImg"/>
          </p:nvPr>
        </p:nvSpPr>
        <p:spPr>
          <a:xfrm>
            <a:off x="1714500" y="685800"/>
            <a:ext cx="3429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p6: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n">
                <a:solidFill>
                  <a:srgbClr val="0B0B0B"/>
                </a:solidFill>
                <a:latin typeface="Cabin"/>
                <a:ea typeface="Cabin"/>
                <a:cs typeface="Cabin"/>
                <a:sym typeface="Cabin"/>
              </a:rPr>
              <a:t>Show and record data from the related videos. </a:t>
            </a:r>
            <a:r>
              <a:rPr lang="en">
                <a:solidFill>
                  <a:srgbClr val="0B0B0B"/>
                </a:solidFill>
                <a:latin typeface="Cabin"/>
                <a:ea typeface="Cabin"/>
                <a:cs typeface="Cabin"/>
                <a:sym typeface="Cabin"/>
              </a:rPr>
              <a:t>Show</a:t>
            </a:r>
            <a:r>
              <a:rPr b="1" lang="en">
                <a:solidFill>
                  <a:srgbClr val="0B0B0B"/>
                </a:solidFill>
                <a:latin typeface="Cabin"/>
                <a:ea typeface="Cabin"/>
                <a:cs typeface="Cabin"/>
                <a:sym typeface="Cabin"/>
              </a:rPr>
              <a:t> slide F</a:t>
            </a:r>
            <a:r>
              <a:rPr lang="en">
                <a:solidFill>
                  <a:srgbClr val="0B0B0B"/>
                </a:solidFill>
                <a:latin typeface="Cabin"/>
                <a:ea typeface="Cabin"/>
                <a:cs typeface="Cabin"/>
                <a:sym typeface="Cabin"/>
              </a:rPr>
              <a:t>.</a:t>
            </a:r>
            <a:endParaRPr>
              <a:solidFill>
                <a:srgbClr val="0B0B0B"/>
              </a:solidFill>
              <a:latin typeface="Cabin"/>
              <a:ea typeface="Cabin"/>
              <a:cs typeface="Cabin"/>
              <a:sym typeface="Cabin"/>
            </a:endParaRPr>
          </a:p>
          <a:p>
            <a:pPr indent="-298450" lvl="0" marL="457200" rtl="0" algn="l">
              <a:lnSpc>
                <a:spcPct val="100000"/>
              </a:lnSpc>
              <a:spcBef>
                <a:spcPts val="0"/>
              </a:spcBef>
              <a:spcAft>
                <a:spcPts val="0"/>
              </a:spcAft>
              <a:buClr>
                <a:srgbClr val="0B0B0B"/>
              </a:buClr>
              <a:buSzPts val="1100"/>
              <a:buFont typeface="Cabin"/>
              <a:buChar char="●"/>
            </a:pPr>
            <a:r>
              <a:rPr lang="en">
                <a:solidFill>
                  <a:srgbClr val="0B0B0B"/>
                </a:solidFill>
                <a:latin typeface="Cabin"/>
                <a:ea typeface="Cabin"/>
                <a:cs typeface="Cabin"/>
                <a:sym typeface="Cabin"/>
              </a:rPr>
              <a:t>Show video 2: </a:t>
            </a:r>
            <a:r>
              <a:rPr lang="en" sz="1000" u="sng">
                <a:solidFill>
                  <a:schemeClr val="hlink"/>
                </a:solidFill>
                <a:latin typeface="Cabin"/>
                <a:ea typeface="Cabin"/>
                <a:cs typeface="Cabin"/>
                <a:sym typeface="Cabin"/>
                <a:hlinkClick r:id="rId2"/>
              </a:rPr>
              <a:t>https://youtu.be/XgczgVAiCYk</a:t>
            </a:r>
            <a:r>
              <a:rPr lang="en">
                <a:solidFill>
                  <a:srgbClr val="0B0B0B"/>
                </a:solidFill>
                <a:latin typeface="Cabin"/>
                <a:ea typeface="Cabin"/>
                <a:cs typeface="Cabin"/>
                <a:sym typeface="Cabin"/>
              </a:rPr>
              <a:t>. Give students a minute to record the related data in their investigation 2 data table on </a:t>
            </a:r>
            <a:r>
              <a:rPr i="1" lang="en">
                <a:solidFill>
                  <a:srgbClr val="0B0B0B"/>
                </a:solidFill>
                <a:latin typeface="Cabin"/>
                <a:ea typeface="Cabin"/>
                <a:cs typeface="Cabin"/>
                <a:sym typeface="Cabin"/>
              </a:rPr>
              <a:t>Changes in Kinetic Energy: Investigations #1 &amp; 2</a:t>
            </a:r>
            <a:r>
              <a:rPr lang="en">
                <a:solidFill>
                  <a:srgbClr val="0B0B0B"/>
                </a:solidFill>
                <a:latin typeface="Cabin"/>
                <a:ea typeface="Cabin"/>
                <a:cs typeface="Cabin"/>
                <a:sym typeface="Cabin"/>
              </a:rPr>
              <a:t>.</a:t>
            </a:r>
            <a:endParaRPr>
              <a:solidFill>
                <a:srgbClr val="0B0B0B"/>
              </a:solidFill>
              <a:latin typeface="Cabin"/>
              <a:ea typeface="Cabin"/>
              <a:cs typeface="Cabin"/>
              <a:sym typeface="Cabin"/>
            </a:endParaRPr>
          </a:p>
          <a:p>
            <a:pPr indent="-298450" lvl="0" marL="457200" rtl="0" algn="l">
              <a:lnSpc>
                <a:spcPct val="100000"/>
              </a:lnSpc>
              <a:spcBef>
                <a:spcPts val="0"/>
              </a:spcBef>
              <a:spcAft>
                <a:spcPts val="0"/>
              </a:spcAft>
              <a:buClr>
                <a:srgbClr val="0B0B0B"/>
              </a:buClr>
              <a:buSzPts val="1100"/>
              <a:buFont typeface="Cabin"/>
              <a:buChar char="●"/>
            </a:pPr>
            <a:r>
              <a:rPr lang="en">
                <a:solidFill>
                  <a:srgbClr val="0B0B0B"/>
                </a:solidFill>
                <a:latin typeface="Cabin"/>
                <a:ea typeface="Cabin"/>
                <a:cs typeface="Cabin"/>
                <a:sym typeface="Cabin"/>
              </a:rPr>
              <a:t>Show video 3: </a:t>
            </a:r>
            <a:r>
              <a:rPr lang="en" sz="1000" u="sng">
                <a:solidFill>
                  <a:schemeClr val="hlink"/>
                </a:solidFill>
                <a:latin typeface="Cabin"/>
                <a:ea typeface="Cabin"/>
                <a:cs typeface="Cabin"/>
                <a:sym typeface="Cabin"/>
                <a:hlinkClick r:id="rId3"/>
              </a:rPr>
              <a:t>https://youtu.be/3Rzt0wNQAT0</a:t>
            </a:r>
            <a:r>
              <a:rPr lang="en">
                <a:solidFill>
                  <a:srgbClr val="0B0B0B"/>
                </a:solidFill>
                <a:latin typeface="Cabin"/>
                <a:ea typeface="Cabin"/>
                <a:cs typeface="Cabin"/>
                <a:sym typeface="Cabin"/>
              </a:rPr>
              <a:t>. Give students a minute to record the related data in their investigation 2 data table on </a:t>
            </a:r>
            <a:r>
              <a:rPr i="1" lang="en">
                <a:solidFill>
                  <a:srgbClr val="0B0B0B"/>
                </a:solidFill>
                <a:latin typeface="Cabin"/>
                <a:ea typeface="Cabin"/>
                <a:cs typeface="Cabin"/>
                <a:sym typeface="Cabin"/>
              </a:rPr>
              <a:t>Changes in Kinetic Energy: Investigations #1 &amp; 2</a:t>
            </a:r>
            <a:r>
              <a:rPr lang="en">
                <a:solidFill>
                  <a:srgbClr val="0B0B0B"/>
                </a:solidFill>
                <a:latin typeface="Cabin"/>
                <a:ea typeface="Cabin"/>
                <a:cs typeface="Cabin"/>
                <a:sym typeface="Cabin"/>
              </a:rPr>
              <a:t>.</a:t>
            </a:r>
            <a:endParaRPr>
              <a:solidFill>
                <a:srgbClr val="0B0B0B"/>
              </a:solidFill>
              <a:latin typeface="Cabin"/>
              <a:ea typeface="Cabin"/>
              <a:cs typeface="Cabin"/>
              <a:sym typeface="Cabin"/>
            </a:endParaRPr>
          </a:p>
          <a:p>
            <a:pPr indent="0" lvl="0" marL="0" rtl="0" algn="l">
              <a:lnSpc>
                <a:spcPct val="100000"/>
              </a:lnSpc>
              <a:spcBef>
                <a:spcPts val="0"/>
              </a:spcBef>
              <a:spcAft>
                <a:spcPts val="0"/>
              </a:spcAft>
              <a:buClr>
                <a:schemeClr val="dk1"/>
              </a:buClr>
              <a:buSzPts val="1100"/>
              <a:buFont typeface="Arial"/>
              <a:buNone/>
            </a:pPr>
            <a:r>
              <a:t/>
            </a:r>
            <a:endParaRPr>
              <a:solidFill>
                <a:srgbClr val="0B0B0B"/>
              </a:solidFill>
              <a:latin typeface="Cabin"/>
              <a:ea typeface="Cabin"/>
              <a:cs typeface="Cabin"/>
              <a:sym typeface="Cabin"/>
            </a:endParaRPr>
          </a:p>
          <a:p>
            <a:pPr indent="0" lvl="0" marL="0" rtl="0" algn="l">
              <a:lnSpc>
                <a:spcPct val="100000"/>
              </a:lnSpc>
              <a:spcBef>
                <a:spcPts val="0"/>
              </a:spcBef>
              <a:spcAft>
                <a:spcPts val="0"/>
              </a:spcAft>
              <a:buClr>
                <a:schemeClr val="dk1"/>
              </a:buClr>
              <a:buSzPts val="1100"/>
              <a:buFont typeface="Arial"/>
              <a:buNone/>
            </a:pPr>
            <a:r>
              <a:rPr lang="en">
                <a:solidFill>
                  <a:srgbClr val="0B0B0B"/>
                </a:solidFill>
                <a:latin typeface="Cabin"/>
                <a:ea typeface="Cabin"/>
                <a:cs typeface="Cabin"/>
                <a:sym typeface="Cabin"/>
              </a:rPr>
              <a:t>The the values that students will end up recording in their data table for investigation 2 can be found in the teacher guide.</a:t>
            </a:r>
            <a:endParaRPr b="1">
              <a:solidFill>
                <a:srgbClr val="0B0B0B"/>
              </a:solidFill>
              <a:latin typeface="Cabin"/>
              <a:ea typeface="Cabin"/>
              <a:cs typeface="Cabin"/>
              <a:sym typeface="Cabin"/>
            </a:endParaRPr>
          </a:p>
          <a:p>
            <a:pPr indent="0" lvl="0" marL="0" rtl="0" algn="l">
              <a:lnSpc>
                <a:spcPct val="100000"/>
              </a:lnSpc>
              <a:spcBef>
                <a:spcPts val="0"/>
              </a:spcBef>
              <a:spcAft>
                <a:spcPts val="0"/>
              </a:spcAft>
              <a:buSzPts val="1400"/>
              <a:buNone/>
            </a:pPr>
            <a:r>
              <a:t/>
            </a:r>
            <a:endParaRPr sz="1000">
              <a:solidFill>
                <a:schemeClr val="dk1"/>
              </a:solidFill>
              <a:latin typeface="Open Sans"/>
              <a:ea typeface="Open Sans"/>
              <a:cs typeface="Open Sans"/>
              <a:sym typeface="Open Sans"/>
            </a:endParaRPr>
          </a:p>
        </p:txBody>
      </p:sp>
      <p:sp>
        <p:nvSpPr>
          <p:cNvPr id="102" name="Google Shape;102;p6:notes"/>
          <p:cNvSpPr/>
          <p:nvPr>
            <p:ph idx="2" type="sldImg"/>
          </p:nvPr>
        </p:nvSpPr>
        <p:spPr>
          <a:xfrm>
            <a:off x="1714500" y="685800"/>
            <a:ext cx="3429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p7: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solidFill>
                  <a:srgbClr val="0B0B0B"/>
                </a:solidFill>
                <a:latin typeface="Cabin"/>
                <a:ea typeface="Cabin"/>
                <a:cs typeface="Cabin"/>
                <a:sym typeface="Cabin"/>
              </a:rPr>
              <a:t>Show</a:t>
            </a:r>
            <a:r>
              <a:rPr b="1" lang="en">
                <a:solidFill>
                  <a:srgbClr val="0B0B0B"/>
                </a:solidFill>
                <a:latin typeface="Cabin"/>
                <a:ea typeface="Cabin"/>
                <a:cs typeface="Cabin"/>
                <a:sym typeface="Cabin"/>
              </a:rPr>
              <a:t> slide G</a:t>
            </a:r>
            <a:r>
              <a:rPr lang="en">
                <a:solidFill>
                  <a:srgbClr val="0B0B0B"/>
                </a:solidFill>
                <a:latin typeface="Cabin"/>
                <a:ea typeface="Cabin"/>
                <a:cs typeface="Cabin"/>
                <a:sym typeface="Cabin"/>
              </a:rPr>
              <a:t>.</a:t>
            </a:r>
            <a:r>
              <a:rPr b="1" lang="en">
                <a:solidFill>
                  <a:srgbClr val="0B0B0B"/>
                </a:solidFill>
                <a:latin typeface="Cabin"/>
                <a:ea typeface="Cabin"/>
                <a:cs typeface="Cabin"/>
                <a:sym typeface="Cabin"/>
              </a:rPr>
              <a:t> </a:t>
            </a:r>
            <a:r>
              <a:rPr lang="en">
                <a:solidFill>
                  <a:srgbClr val="0B0B0B"/>
                </a:solidFill>
                <a:latin typeface="Cabin"/>
                <a:ea typeface="Cabin"/>
                <a:cs typeface="Cabin"/>
                <a:sym typeface="Cabin"/>
              </a:rPr>
              <a:t>Have students turn and talk about the questions on the slide. Give three minutes for this discussion:</a:t>
            </a:r>
            <a:endParaRPr>
              <a:solidFill>
                <a:srgbClr val="0B0B0B"/>
              </a:solidFill>
              <a:latin typeface="Cabin"/>
              <a:ea typeface="Cabin"/>
              <a:cs typeface="Cabin"/>
              <a:sym typeface="Cabin"/>
            </a:endParaRPr>
          </a:p>
          <a:p>
            <a:pPr indent="-298450" lvl="0" marL="457200" rtl="0" algn="l">
              <a:lnSpc>
                <a:spcPct val="100000"/>
              </a:lnSpc>
              <a:spcBef>
                <a:spcPts val="0"/>
              </a:spcBef>
              <a:spcAft>
                <a:spcPts val="0"/>
              </a:spcAft>
              <a:buClr>
                <a:srgbClr val="0B0B0B"/>
              </a:buClr>
              <a:buSzPts val="1100"/>
              <a:buFont typeface="Cabin"/>
              <a:buChar char="●"/>
            </a:pPr>
            <a:r>
              <a:rPr lang="en">
                <a:solidFill>
                  <a:srgbClr val="0B0B0B"/>
                </a:solidFill>
                <a:latin typeface="Cabin"/>
                <a:ea typeface="Cabin"/>
                <a:cs typeface="Cabin"/>
                <a:sym typeface="Cabin"/>
              </a:rPr>
              <a:t>About how many times further did the box get pushed when the mass was doubled?</a:t>
            </a:r>
            <a:endParaRPr>
              <a:solidFill>
                <a:srgbClr val="0B0B0B"/>
              </a:solidFill>
              <a:latin typeface="Cabin"/>
              <a:ea typeface="Cabin"/>
              <a:cs typeface="Cabin"/>
              <a:sym typeface="Cabin"/>
            </a:endParaRPr>
          </a:p>
          <a:p>
            <a:pPr indent="-298450" lvl="0" marL="457200" rtl="0" algn="l">
              <a:lnSpc>
                <a:spcPct val="100000"/>
              </a:lnSpc>
              <a:spcBef>
                <a:spcPts val="0"/>
              </a:spcBef>
              <a:spcAft>
                <a:spcPts val="0"/>
              </a:spcAft>
              <a:buClr>
                <a:srgbClr val="0B0B0B"/>
              </a:buClr>
              <a:buSzPts val="1100"/>
              <a:buFont typeface="Cabin"/>
              <a:buChar char="●"/>
            </a:pPr>
            <a:r>
              <a:rPr lang="en">
                <a:solidFill>
                  <a:srgbClr val="0B0B0B"/>
                </a:solidFill>
                <a:latin typeface="Cabin"/>
                <a:ea typeface="Cabin"/>
                <a:cs typeface="Cabin"/>
                <a:sym typeface="Cabin"/>
              </a:rPr>
              <a:t>About how many times further did the box get pushed when the speed was doubled?</a:t>
            </a:r>
            <a:endParaRPr>
              <a:solidFill>
                <a:srgbClr val="0B0B0B"/>
              </a:solidFill>
              <a:latin typeface="Cabin"/>
              <a:ea typeface="Cabin"/>
              <a:cs typeface="Cabin"/>
              <a:sym typeface="Cabin"/>
            </a:endParaRPr>
          </a:p>
          <a:p>
            <a:pPr indent="-298450" lvl="0" marL="457200" rtl="0" algn="l">
              <a:lnSpc>
                <a:spcPct val="100000"/>
              </a:lnSpc>
              <a:spcBef>
                <a:spcPts val="0"/>
              </a:spcBef>
              <a:spcAft>
                <a:spcPts val="0"/>
              </a:spcAft>
              <a:buClr>
                <a:srgbClr val="0B0B0B"/>
              </a:buClr>
              <a:buSzPts val="1100"/>
              <a:buFont typeface="Cabin"/>
              <a:buChar char="●"/>
            </a:pPr>
            <a:r>
              <a:rPr lang="en">
                <a:solidFill>
                  <a:srgbClr val="0B0B0B"/>
                </a:solidFill>
                <a:latin typeface="Cabin"/>
                <a:ea typeface="Cabin"/>
                <a:cs typeface="Cabin"/>
                <a:sym typeface="Cabin"/>
              </a:rPr>
              <a:t>What does this tell us then about how much more kinetic energy the cart had in each case?</a:t>
            </a:r>
            <a:endParaRPr>
              <a:solidFill>
                <a:srgbClr val="0B0B0B"/>
              </a:solidFill>
              <a:latin typeface="Cabin"/>
              <a:ea typeface="Cabin"/>
              <a:cs typeface="Cabin"/>
              <a:sym typeface="Cabin"/>
            </a:endParaRPr>
          </a:p>
          <a:p>
            <a:pPr indent="-298450" lvl="0" marL="457200" rtl="0" algn="l">
              <a:lnSpc>
                <a:spcPct val="100000"/>
              </a:lnSpc>
              <a:spcBef>
                <a:spcPts val="0"/>
              </a:spcBef>
              <a:spcAft>
                <a:spcPts val="0"/>
              </a:spcAft>
              <a:buClr>
                <a:srgbClr val="0B0B0B"/>
              </a:buClr>
              <a:buSzPts val="1100"/>
              <a:buFont typeface="Cabin"/>
              <a:buChar char="●"/>
            </a:pPr>
            <a:r>
              <a:rPr lang="en">
                <a:solidFill>
                  <a:srgbClr val="0B0B0B"/>
                </a:solidFill>
                <a:latin typeface="Cabin"/>
                <a:ea typeface="Cabin"/>
                <a:cs typeface="Cabin"/>
                <a:sym typeface="Cabin"/>
              </a:rPr>
              <a:t>Based on these patterns, make a new set of predictions:</a:t>
            </a:r>
            <a:endParaRPr>
              <a:solidFill>
                <a:srgbClr val="0B0B0B"/>
              </a:solidFill>
              <a:latin typeface="Cabin"/>
              <a:ea typeface="Cabin"/>
              <a:cs typeface="Cabin"/>
              <a:sym typeface="Cabin"/>
            </a:endParaRPr>
          </a:p>
          <a:p>
            <a:pPr indent="-298450" lvl="1" marL="914400" rtl="0" algn="l">
              <a:lnSpc>
                <a:spcPct val="100000"/>
              </a:lnSpc>
              <a:spcBef>
                <a:spcPts val="0"/>
              </a:spcBef>
              <a:spcAft>
                <a:spcPts val="0"/>
              </a:spcAft>
              <a:buClr>
                <a:srgbClr val="0B0B0B"/>
              </a:buClr>
              <a:buSzPts val="1100"/>
              <a:buFont typeface="Cabin"/>
              <a:buChar char="○"/>
            </a:pPr>
            <a:r>
              <a:rPr lang="en">
                <a:solidFill>
                  <a:srgbClr val="0B0B0B"/>
                </a:solidFill>
                <a:latin typeface="Cabin"/>
                <a:ea typeface="Cabin"/>
                <a:cs typeface="Cabin"/>
                <a:sym typeface="Cabin"/>
              </a:rPr>
              <a:t>If you tripled only the mass of the cart, how many times further will it push the box?</a:t>
            </a:r>
            <a:endParaRPr>
              <a:solidFill>
                <a:srgbClr val="0B0B0B"/>
              </a:solidFill>
              <a:latin typeface="Cabin"/>
              <a:ea typeface="Cabin"/>
              <a:cs typeface="Cabin"/>
              <a:sym typeface="Cabin"/>
            </a:endParaRPr>
          </a:p>
          <a:p>
            <a:pPr indent="-298450" lvl="1" marL="914400" rtl="0" algn="l">
              <a:lnSpc>
                <a:spcPct val="100000"/>
              </a:lnSpc>
              <a:spcBef>
                <a:spcPts val="0"/>
              </a:spcBef>
              <a:spcAft>
                <a:spcPts val="0"/>
              </a:spcAft>
              <a:buClr>
                <a:srgbClr val="0B0B0B"/>
              </a:buClr>
              <a:buSzPts val="1100"/>
              <a:buFont typeface="Cabin"/>
              <a:buChar char="○"/>
            </a:pPr>
            <a:r>
              <a:rPr lang="en">
                <a:solidFill>
                  <a:srgbClr val="0B0B0B"/>
                </a:solidFill>
                <a:latin typeface="Cabin"/>
                <a:ea typeface="Cabin"/>
                <a:cs typeface="Cabin"/>
                <a:sym typeface="Cabin"/>
              </a:rPr>
              <a:t>If you tripled only the speed of the cart, how many times further will it push the box?</a:t>
            </a:r>
            <a:endParaRPr>
              <a:solidFill>
                <a:srgbClr val="0B0B0B"/>
              </a:solidFill>
              <a:latin typeface="Cabin"/>
              <a:ea typeface="Cabin"/>
              <a:cs typeface="Cabin"/>
              <a:sym typeface="Cabin"/>
            </a:endParaRPr>
          </a:p>
          <a:p>
            <a:pPr indent="0" lvl="0" marL="0" rtl="0" algn="l">
              <a:lnSpc>
                <a:spcPct val="100000"/>
              </a:lnSpc>
              <a:spcBef>
                <a:spcPts val="0"/>
              </a:spcBef>
              <a:spcAft>
                <a:spcPts val="0"/>
              </a:spcAft>
              <a:buClr>
                <a:schemeClr val="dk1"/>
              </a:buClr>
              <a:buSzPts val="1100"/>
              <a:buFont typeface="Arial"/>
              <a:buNone/>
            </a:pPr>
            <a:r>
              <a:t/>
            </a:r>
            <a:endParaRPr>
              <a:solidFill>
                <a:srgbClr val="0B0B0B"/>
              </a:solidFill>
              <a:latin typeface="Cabin"/>
              <a:ea typeface="Cabin"/>
              <a:cs typeface="Cabin"/>
              <a:sym typeface="Cabin"/>
            </a:endParaRPr>
          </a:p>
          <a:p>
            <a:pPr indent="0" lvl="0" marL="0" rtl="0" algn="l">
              <a:lnSpc>
                <a:spcPct val="100000"/>
              </a:lnSpc>
              <a:spcBef>
                <a:spcPts val="0"/>
              </a:spcBef>
              <a:spcAft>
                <a:spcPts val="0"/>
              </a:spcAft>
              <a:buClr>
                <a:schemeClr val="dk1"/>
              </a:buClr>
              <a:buSzPts val="1100"/>
              <a:buFont typeface="Arial"/>
              <a:buNone/>
            </a:pPr>
            <a:r>
              <a:rPr lang="en">
                <a:solidFill>
                  <a:srgbClr val="0B0B0B"/>
                </a:solidFill>
                <a:latin typeface="Cabin"/>
                <a:ea typeface="Cabin"/>
                <a:cs typeface="Cabin"/>
                <a:sym typeface="Cabin"/>
              </a:rPr>
              <a:t>Summarize that we will revisit these predictions next class to help us develop a mathematical model for quantifying the amount of kinetic energy an object has in order to be able to more accurately predict and explain what causes damage in some collisions and not others.</a:t>
            </a:r>
            <a:endParaRPr sz="1000">
              <a:solidFill>
                <a:schemeClr val="dk1"/>
              </a:solidFill>
              <a:latin typeface="Open Sans"/>
              <a:ea typeface="Open Sans"/>
              <a:cs typeface="Open Sans"/>
              <a:sym typeface="Open Sans"/>
            </a:endParaRPr>
          </a:p>
        </p:txBody>
      </p:sp>
      <p:sp>
        <p:nvSpPr>
          <p:cNvPr id="114" name="Google Shape;114;p7:notes"/>
          <p:cNvSpPr/>
          <p:nvPr>
            <p:ph idx="2" type="sldImg"/>
          </p:nvPr>
        </p:nvSpPr>
        <p:spPr>
          <a:xfrm>
            <a:off x="1714500" y="685800"/>
            <a:ext cx="3429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p8: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solidFill>
                  <a:srgbClr val="0B0B0B"/>
                </a:solidFill>
                <a:latin typeface="Cabin"/>
                <a:ea typeface="Cabin"/>
                <a:cs typeface="Cabin"/>
                <a:sym typeface="Cabin"/>
              </a:rPr>
              <a:t>Show</a:t>
            </a:r>
            <a:r>
              <a:rPr b="1" lang="en">
                <a:solidFill>
                  <a:srgbClr val="0B0B0B"/>
                </a:solidFill>
                <a:latin typeface="Cabin"/>
                <a:ea typeface="Cabin"/>
                <a:cs typeface="Cabin"/>
                <a:sym typeface="Cabin"/>
              </a:rPr>
              <a:t> slide H</a:t>
            </a:r>
            <a:r>
              <a:rPr lang="en">
                <a:solidFill>
                  <a:srgbClr val="0B0B0B"/>
                </a:solidFill>
                <a:latin typeface="Cabin"/>
                <a:ea typeface="Cabin"/>
                <a:cs typeface="Cabin"/>
                <a:sym typeface="Cabin"/>
              </a:rPr>
              <a:t>. Cue students to look back at the results they recorded for investigation 2 on </a:t>
            </a:r>
            <a:r>
              <a:rPr i="1" lang="en">
                <a:solidFill>
                  <a:srgbClr val="0B0B0B"/>
                </a:solidFill>
                <a:latin typeface="Cabin"/>
                <a:ea typeface="Cabin"/>
                <a:cs typeface="Cabin"/>
                <a:sym typeface="Cabin"/>
              </a:rPr>
              <a:t>Changes in Kinetic Energy: Investigations #1 &amp; 2</a:t>
            </a:r>
            <a:r>
              <a:rPr lang="en">
                <a:solidFill>
                  <a:srgbClr val="0B0B0B"/>
                </a:solidFill>
                <a:latin typeface="Cabin"/>
                <a:ea typeface="Cabin"/>
                <a:cs typeface="Cabin"/>
                <a:sym typeface="Cabin"/>
              </a:rPr>
              <a:t>. Discuss the questions on the slide. </a:t>
            </a:r>
            <a:endParaRPr>
              <a:solidFill>
                <a:srgbClr val="0B0B0B"/>
              </a:solidFill>
              <a:latin typeface="Cabin"/>
              <a:ea typeface="Cabin"/>
              <a:cs typeface="Cabin"/>
              <a:sym typeface="Cabin"/>
            </a:endParaRPr>
          </a:p>
          <a:p>
            <a:pPr indent="0" lvl="0" marL="0" rtl="0" algn="l">
              <a:lnSpc>
                <a:spcPct val="100000"/>
              </a:lnSpc>
              <a:spcBef>
                <a:spcPts val="0"/>
              </a:spcBef>
              <a:spcAft>
                <a:spcPts val="0"/>
              </a:spcAft>
              <a:buSzPts val="1400"/>
              <a:buNone/>
            </a:pPr>
            <a:r>
              <a:t/>
            </a:r>
            <a:endParaRPr>
              <a:solidFill>
                <a:srgbClr val="0B0B0B"/>
              </a:solidFill>
              <a:latin typeface="Cabin"/>
              <a:ea typeface="Cabin"/>
              <a:cs typeface="Cabin"/>
              <a:sym typeface="Cabin"/>
            </a:endParaRPr>
          </a:p>
          <a:p>
            <a:pPr indent="0" lvl="0" marL="0" rtl="0" algn="l">
              <a:lnSpc>
                <a:spcPct val="100000"/>
              </a:lnSpc>
              <a:spcBef>
                <a:spcPts val="0"/>
              </a:spcBef>
              <a:spcAft>
                <a:spcPts val="0"/>
              </a:spcAft>
              <a:buSzPts val="1400"/>
              <a:buNone/>
            </a:pPr>
            <a:r>
              <a:rPr b="1" lang="en">
                <a:solidFill>
                  <a:srgbClr val="0B0B0B"/>
                </a:solidFill>
                <a:latin typeface="Cabin"/>
                <a:ea typeface="Cabin"/>
                <a:cs typeface="Cabin"/>
                <a:sym typeface="Cabin"/>
              </a:rPr>
              <a:t>Connect to the idea of scale factors from math class. </a:t>
            </a:r>
            <a:r>
              <a:rPr lang="en">
                <a:solidFill>
                  <a:srgbClr val="0B0B0B"/>
                </a:solidFill>
                <a:latin typeface="Cabin"/>
                <a:ea typeface="Cabin"/>
                <a:cs typeface="Cabin"/>
                <a:sym typeface="Cabin"/>
              </a:rPr>
              <a:t>Say, </a:t>
            </a:r>
            <a:r>
              <a:rPr i="1" lang="en">
                <a:solidFill>
                  <a:srgbClr val="0B0B0B"/>
                </a:solidFill>
                <a:latin typeface="Cabin"/>
                <a:ea typeface="Cabin"/>
                <a:cs typeface="Cabin"/>
                <a:sym typeface="Cabin"/>
              </a:rPr>
              <a:t>When you are saying you predict the new value compared to the old value will be 3 times more or 6 times more, you are describing the ratio of the new value to the old value as a scale factor.</a:t>
            </a:r>
            <a:r>
              <a:rPr lang="en">
                <a:solidFill>
                  <a:srgbClr val="0B0B0B"/>
                </a:solidFill>
                <a:latin typeface="Cabin"/>
                <a:ea typeface="Cabin"/>
                <a:cs typeface="Cabin"/>
                <a:sym typeface="Cabin"/>
              </a:rPr>
              <a:t> </a:t>
            </a:r>
            <a:endParaRPr>
              <a:solidFill>
                <a:srgbClr val="0B0B0B"/>
              </a:solidFill>
              <a:latin typeface="Cabin"/>
              <a:ea typeface="Cabin"/>
              <a:cs typeface="Cabin"/>
              <a:sym typeface="Cabin"/>
            </a:endParaRPr>
          </a:p>
          <a:p>
            <a:pPr indent="0" lvl="0" marL="0" rtl="0" algn="l">
              <a:lnSpc>
                <a:spcPct val="100000"/>
              </a:lnSpc>
              <a:spcBef>
                <a:spcPts val="0"/>
              </a:spcBef>
              <a:spcAft>
                <a:spcPts val="0"/>
              </a:spcAft>
              <a:buSzPts val="1400"/>
              <a:buNone/>
            </a:pPr>
            <a:r>
              <a:t/>
            </a:r>
            <a:endParaRPr>
              <a:solidFill>
                <a:srgbClr val="0B0B0B"/>
              </a:solidFill>
              <a:latin typeface="Cabin"/>
              <a:ea typeface="Cabin"/>
              <a:cs typeface="Cabin"/>
              <a:sym typeface="Cabin"/>
            </a:endParaRPr>
          </a:p>
          <a:p>
            <a:pPr indent="0" lvl="0" marL="0" rtl="0" algn="l">
              <a:lnSpc>
                <a:spcPct val="100000"/>
              </a:lnSpc>
              <a:spcBef>
                <a:spcPts val="0"/>
              </a:spcBef>
              <a:spcAft>
                <a:spcPts val="0"/>
              </a:spcAft>
              <a:buSzPts val="1400"/>
              <a:buNone/>
            </a:pPr>
            <a:r>
              <a:rPr b="1" lang="en">
                <a:solidFill>
                  <a:srgbClr val="0B0B0B"/>
                </a:solidFill>
                <a:latin typeface="Cabin"/>
                <a:ea typeface="Cabin"/>
                <a:cs typeface="Cabin"/>
                <a:sym typeface="Cabin"/>
              </a:rPr>
              <a:t>Motivate the need for a mathematical model. </a:t>
            </a:r>
            <a:r>
              <a:rPr lang="en">
                <a:solidFill>
                  <a:srgbClr val="0B0B0B"/>
                </a:solidFill>
                <a:latin typeface="Cabin"/>
                <a:ea typeface="Cabin"/>
                <a:cs typeface="Cabin"/>
                <a:sym typeface="Cabin"/>
              </a:rPr>
              <a:t>Say,</a:t>
            </a:r>
            <a:r>
              <a:rPr i="1" lang="en">
                <a:solidFill>
                  <a:srgbClr val="0B0B0B"/>
                </a:solidFill>
                <a:latin typeface="Cabin"/>
                <a:ea typeface="Cabin"/>
                <a:cs typeface="Cabin"/>
                <a:sym typeface="Cabin"/>
              </a:rPr>
              <a:t> Notice that just one set of results is allowing us to make more mathematically precise predictions about the effects of scaling up the mass or speed by a different scale factor than 2. More data could help us develop an even more general mathematical model so that we can accurately predict how any change in the mass or change in the speed of a moving object would affect its kinetic energy. But to develop such a general mathematical model we are going to need more data. </a:t>
            </a:r>
            <a:endParaRPr>
              <a:solidFill>
                <a:srgbClr val="0B0B0B"/>
              </a:solidFill>
              <a:latin typeface="Cabin"/>
              <a:ea typeface="Cabin"/>
              <a:cs typeface="Cabin"/>
              <a:sym typeface="Cabin"/>
            </a:endParaRPr>
          </a:p>
          <a:p>
            <a:pPr indent="0" lvl="0" marL="0" rtl="0" algn="l">
              <a:lnSpc>
                <a:spcPct val="100000"/>
              </a:lnSpc>
              <a:spcBef>
                <a:spcPts val="0"/>
              </a:spcBef>
              <a:spcAft>
                <a:spcPts val="0"/>
              </a:spcAft>
              <a:buSzPts val="1400"/>
              <a:buNone/>
            </a:pPr>
            <a:r>
              <a:t/>
            </a:r>
            <a:endParaRPr>
              <a:solidFill>
                <a:srgbClr val="0B0B0B"/>
              </a:solidFill>
              <a:latin typeface="Cabin"/>
              <a:ea typeface="Cabin"/>
              <a:cs typeface="Cabin"/>
              <a:sym typeface="Cabin"/>
            </a:endParaRPr>
          </a:p>
          <a:p>
            <a:pPr indent="0" lvl="0" marL="0" rtl="0" algn="l">
              <a:lnSpc>
                <a:spcPct val="100000"/>
              </a:lnSpc>
              <a:spcBef>
                <a:spcPts val="0"/>
              </a:spcBef>
              <a:spcAft>
                <a:spcPts val="0"/>
              </a:spcAft>
              <a:buSzPts val="1400"/>
              <a:buNone/>
            </a:pPr>
            <a:r>
              <a:rPr b="1" lang="en">
                <a:solidFill>
                  <a:srgbClr val="0B0B0B"/>
                </a:solidFill>
                <a:latin typeface="Cabin"/>
                <a:ea typeface="Cabin"/>
                <a:cs typeface="Cabin"/>
                <a:sym typeface="Cabin"/>
              </a:rPr>
              <a:t>Problematize the limitations of the setup shown in the video. </a:t>
            </a:r>
            <a:r>
              <a:rPr lang="en">
                <a:solidFill>
                  <a:srgbClr val="0B0B0B"/>
                </a:solidFill>
                <a:latin typeface="Cabin"/>
                <a:ea typeface="Cabin"/>
                <a:cs typeface="Cabin"/>
                <a:sym typeface="Cabin"/>
              </a:rPr>
              <a:t>Emphasize that the track we used is only a meter or less long and that is true of the track we saw in the video too, so in our classroom space and with the limited supplies we have, we would run out of space and/or track if we keep increasing the kinetic energy of the cart and try to see how far it pushes the box. </a:t>
            </a:r>
            <a:endParaRPr>
              <a:solidFill>
                <a:srgbClr val="0B0B0B"/>
              </a:solidFill>
              <a:latin typeface="Cabin"/>
              <a:ea typeface="Cabin"/>
              <a:cs typeface="Cabin"/>
              <a:sym typeface="Cabin"/>
            </a:endParaRPr>
          </a:p>
          <a:p>
            <a:pPr indent="0" lvl="0" marL="0" rtl="0" algn="l">
              <a:lnSpc>
                <a:spcPct val="100000"/>
              </a:lnSpc>
              <a:spcBef>
                <a:spcPts val="0"/>
              </a:spcBef>
              <a:spcAft>
                <a:spcPts val="0"/>
              </a:spcAft>
              <a:buSzPts val="1400"/>
              <a:buNone/>
            </a:pPr>
            <a:r>
              <a:t/>
            </a:r>
            <a:endParaRPr>
              <a:solidFill>
                <a:srgbClr val="0B0B0B"/>
              </a:solidFill>
              <a:latin typeface="Cabin"/>
              <a:ea typeface="Cabin"/>
              <a:cs typeface="Cabin"/>
              <a:sym typeface="Cabin"/>
            </a:endParaRPr>
          </a:p>
          <a:p>
            <a:pPr indent="0" lvl="0" marL="0" rtl="0" algn="l">
              <a:lnSpc>
                <a:spcPct val="100000"/>
              </a:lnSpc>
              <a:spcBef>
                <a:spcPts val="0"/>
              </a:spcBef>
              <a:spcAft>
                <a:spcPts val="0"/>
              </a:spcAft>
              <a:buSzPts val="1400"/>
              <a:buNone/>
            </a:pPr>
            <a:r>
              <a:rPr b="1" lang="en">
                <a:solidFill>
                  <a:srgbClr val="0B0B0B"/>
                </a:solidFill>
                <a:latin typeface="Cabin"/>
                <a:ea typeface="Cabin"/>
                <a:cs typeface="Cabin"/>
                <a:sym typeface="Cabin"/>
              </a:rPr>
              <a:t>Recall previous examples where students used computational simulations study. </a:t>
            </a:r>
            <a:r>
              <a:rPr lang="en">
                <a:solidFill>
                  <a:srgbClr val="0B0B0B"/>
                </a:solidFill>
                <a:latin typeface="Cabin"/>
                <a:ea typeface="Cabin"/>
                <a:cs typeface="Cabin"/>
                <a:sym typeface="Cabin"/>
              </a:rPr>
              <a:t>Say, </a:t>
            </a:r>
            <a:r>
              <a:rPr i="1" lang="en">
                <a:solidFill>
                  <a:srgbClr val="0B0B0B"/>
                </a:solidFill>
                <a:latin typeface="Cabin"/>
                <a:ea typeface="Cabin"/>
                <a:cs typeface="Cabin"/>
                <a:sym typeface="Cabin"/>
              </a:rPr>
              <a:t>You’ve seen many cases in your previous science work when you were limited in your ability to study the entire system in some way. Sometimes when this happened, you switched to using a computational simulation to collect additional data. What were some of the systems you’ve studied where you’ve used a computational simulation to collect additional data about the system? </a:t>
            </a:r>
            <a:endParaRPr>
              <a:solidFill>
                <a:srgbClr val="0B0B0B"/>
              </a:solidFill>
              <a:latin typeface="Cabin"/>
              <a:ea typeface="Cabin"/>
              <a:cs typeface="Cabin"/>
              <a:sym typeface="Cabin"/>
            </a:endParaRPr>
          </a:p>
          <a:p>
            <a:pPr indent="0" lvl="0" marL="0" rtl="0" algn="l">
              <a:lnSpc>
                <a:spcPct val="100000"/>
              </a:lnSpc>
              <a:spcBef>
                <a:spcPts val="0"/>
              </a:spcBef>
              <a:spcAft>
                <a:spcPts val="0"/>
              </a:spcAft>
              <a:buSzPts val="1400"/>
              <a:buNone/>
            </a:pPr>
            <a:r>
              <a:rPr lang="en">
                <a:solidFill>
                  <a:srgbClr val="0B0B0B"/>
                </a:solidFill>
                <a:latin typeface="Cabin"/>
                <a:ea typeface="Cabin"/>
                <a:cs typeface="Cabin"/>
                <a:sym typeface="Cabin"/>
              </a:rPr>
              <a:t>Students will say things like these:</a:t>
            </a:r>
            <a:endParaRPr>
              <a:solidFill>
                <a:srgbClr val="0B0B0B"/>
              </a:solidFill>
              <a:latin typeface="Cabin"/>
              <a:ea typeface="Cabin"/>
              <a:cs typeface="Cabin"/>
              <a:sym typeface="Cabin"/>
            </a:endParaRPr>
          </a:p>
          <a:p>
            <a:pPr indent="-298450" lvl="0" marL="457200" rtl="0" algn="l">
              <a:lnSpc>
                <a:spcPct val="100000"/>
              </a:lnSpc>
              <a:spcBef>
                <a:spcPts val="0"/>
              </a:spcBef>
              <a:spcAft>
                <a:spcPts val="0"/>
              </a:spcAft>
              <a:buClr>
                <a:srgbClr val="0B0B0B"/>
              </a:buClr>
              <a:buSzPts val="1100"/>
              <a:buFont typeface="Cabin"/>
              <a:buChar char="●"/>
            </a:pPr>
            <a:r>
              <a:rPr lang="en">
                <a:solidFill>
                  <a:srgbClr val="0B0B0B"/>
                </a:solidFill>
                <a:latin typeface="Cabin"/>
                <a:ea typeface="Cabin"/>
                <a:cs typeface="Cabin"/>
                <a:sym typeface="Cabin"/>
              </a:rPr>
              <a:t>particle collisions in </a:t>
            </a:r>
            <a:r>
              <a:rPr i="1" lang="en">
                <a:solidFill>
                  <a:srgbClr val="0B0B0B"/>
                </a:solidFill>
                <a:latin typeface="Cabin"/>
                <a:ea typeface="Cabin"/>
                <a:cs typeface="Cabin"/>
                <a:sym typeface="Cabin"/>
              </a:rPr>
              <a:t>Cup Design Unit</a:t>
            </a:r>
            <a:endParaRPr i="1">
              <a:solidFill>
                <a:srgbClr val="0B0B0B"/>
              </a:solidFill>
              <a:latin typeface="Cabin"/>
              <a:ea typeface="Cabin"/>
              <a:cs typeface="Cabin"/>
              <a:sym typeface="Cabin"/>
            </a:endParaRPr>
          </a:p>
          <a:p>
            <a:pPr indent="-298450" lvl="0" marL="457200" rtl="0" algn="l">
              <a:lnSpc>
                <a:spcPct val="100000"/>
              </a:lnSpc>
              <a:spcBef>
                <a:spcPts val="0"/>
              </a:spcBef>
              <a:spcAft>
                <a:spcPts val="0"/>
              </a:spcAft>
              <a:buClr>
                <a:srgbClr val="0B0B0B"/>
              </a:buClr>
              <a:buSzPts val="1100"/>
              <a:buFont typeface="Cabin"/>
              <a:buChar char="●"/>
            </a:pPr>
            <a:r>
              <a:rPr lang="en">
                <a:solidFill>
                  <a:srgbClr val="0B0B0B"/>
                </a:solidFill>
                <a:latin typeface="Cabin"/>
                <a:ea typeface="Cabin"/>
                <a:cs typeface="Cabin"/>
                <a:sym typeface="Cabin"/>
              </a:rPr>
              <a:t>absorption of food in the small intestine in</a:t>
            </a:r>
            <a:r>
              <a:rPr i="1" lang="en">
                <a:solidFill>
                  <a:srgbClr val="0B0B0B"/>
                </a:solidFill>
                <a:latin typeface="Cabin"/>
                <a:ea typeface="Cabin"/>
                <a:cs typeface="Cabin"/>
                <a:sym typeface="Cabin"/>
              </a:rPr>
              <a:t> Inside our Bodies Unit</a:t>
            </a:r>
            <a:endParaRPr i="1">
              <a:solidFill>
                <a:srgbClr val="0B0B0B"/>
              </a:solidFill>
              <a:latin typeface="Cabin"/>
              <a:ea typeface="Cabin"/>
              <a:cs typeface="Cabin"/>
              <a:sym typeface="Cabin"/>
            </a:endParaRPr>
          </a:p>
          <a:p>
            <a:pPr indent="-298450" lvl="0" marL="457200" rtl="0" algn="l">
              <a:lnSpc>
                <a:spcPct val="100000"/>
              </a:lnSpc>
              <a:spcBef>
                <a:spcPts val="0"/>
              </a:spcBef>
              <a:spcAft>
                <a:spcPts val="0"/>
              </a:spcAft>
              <a:buClr>
                <a:srgbClr val="0B0B0B"/>
              </a:buClr>
              <a:buSzPts val="1100"/>
              <a:buFont typeface="Cabin"/>
              <a:buChar char="●"/>
            </a:pPr>
            <a:r>
              <a:rPr lang="en">
                <a:solidFill>
                  <a:srgbClr val="0B0B0B"/>
                </a:solidFill>
                <a:latin typeface="Cabin"/>
                <a:ea typeface="Cabin"/>
                <a:cs typeface="Cabin"/>
                <a:sym typeface="Cabin"/>
              </a:rPr>
              <a:t>photosynthesis in the chloroplasts of a leaf in </a:t>
            </a:r>
            <a:r>
              <a:rPr i="1" lang="en">
                <a:solidFill>
                  <a:srgbClr val="0B0B0B"/>
                </a:solidFill>
                <a:latin typeface="Cabin"/>
                <a:ea typeface="Cabin"/>
                <a:cs typeface="Cabin"/>
                <a:sym typeface="Cabin"/>
              </a:rPr>
              <a:t>Maple Syrup Unit</a:t>
            </a:r>
            <a:endParaRPr i="1">
              <a:solidFill>
                <a:srgbClr val="0B0B0B"/>
              </a:solidFill>
              <a:latin typeface="Cabin"/>
              <a:ea typeface="Cabin"/>
              <a:cs typeface="Cabin"/>
              <a:sym typeface="Cabin"/>
            </a:endParaRPr>
          </a:p>
          <a:p>
            <a:pPr indent="-298450" lvl="0" marL="457200" rtl="0" algn="l">
              <a:lnSpc>
                <a:spcPct val="100000"/>
              </a:lnSpc>
              <a:spcBef>
                <a:spcPts val="0"/>
              </a:spcBef>
              <a:spcAft>
                <a:spcPts val="0"/>
              </a:spcAft>
              <a:buClr>
                <a:srgbClr val="0B0B0B"/>
              </a:buClr>
              <a:buSzPts val="1100"/>
              <a:buFont typeface="Cabin"/>
              <a:buChar char="●"/>
            </a:pPr>
            <a:r>
              <a:rPr lang="en">
                <a:solidFill>
                  <a:srgbClr val="0B0B0B"/>
                </a:solidFill>
                <a:latin typeface="Cabin"/>
                <a:ea typeface="Cabin"/>
                <a:cs typeface="Cabin"/>
                <a:sym typeface="Cabin"/>
              </a:rPr>
              <a:t>orangutan ecosystem interactions in </a:t>
            </a:r>
            <a:r>
              <a:rPr i="1" lang="en">
                <a:solidFill>
                  <a:srgbClr val="0B0B0B"/>
                </a:solidFill>
                <a:latin typeface="Cabin"/>
                <a:ea typeface="Cabin"/>
                <a:cs typeface="Cabin"/>
                <a:sym typeface="Cabin"/>
              </a:rPr>
              <a:t>Palm Oil Unit</a:t>
            </a:r>
            <a:endParaRPr i="1">
              <a:solidFill>
                <a:srgbClr val="0B0B0B"/>
              </a:solidFill>
              <a:latin typeface="Cabin"/>
              <a:ea typeface="Cabin"/>
              <a:cs typeface="Cabin"/>
              <a:sym typeface="Cabin"/>
            </a:endParaRPr>
          </a:p>
          <a:p>
            <a:pPr indent="0" lvl="0" marL="0" rtl="0" algn="l">
              <a:lnSpc>
                <a:spcPct val="100000"/>
              </a:lnSpc>
              <a:spcBef>
                <a:spcPts val="0"/>
              </a:spcBef>
              <a:spcAft>
                <a:spcPts val="0"/>
              </a:spcAft>
              <a:buSzPts val="1400"/>
              <a:buNone/>
            </a:pPr>
            <a:r>
              <a:t/>
            </a:r>
            <a:endParaRPr>
              <a:solidFill>
                <a:srgbClr val="0B0B0B"/>
              </a:solidFill>
              <a:latin typeface="Cabin"/>
              <a:ea typeface="Cabin"/>
              <a:cs typeface="Cabin"/>
              <a:sym typeface="Cabin"/>
            </a:endParaRPr>
          </a:p>
          <a:p>
            <a:pPr indent="0" lvl="0" marL="0" rtl="0" algn="l">
              <a:lnSpc>
                <a:spcPct val="100000"/>
              </a:lnSpc>
              <a:spcBef>
                <a:spcPts val="0"/>
              </a:spcBef>
              <a:spcAft>
                <a:spcPts val="0"/>
              </a:spcAft>
              <a:buSzPts val="1400"/>
              <a:buNone/>
            </a:pPr>
            <a:r>
              <a:rPr b="1" lang="en">
                <a:solidFill>
                  <a:srgbClr val="0B0B0B"/>
                </a:solidFill>
                <a:latin typeface="Cabin"/>
                <a:ea typeface="Cabin"/>
                <a:cs typeface="Cabin"/>
                <a:sym typeface="Cabin"/>
              </a:rPr>
              <a:t>Introduce the computational simulation students will use for investigation 3. </a:t>
            </a:r>
            <a:r>
              <a:rPr lang="en">
                <a:solidFill>
                  <a:srgbClr val="0B0B0B"/>
                </a:solidFill>
                <a:latin typeface="Cabin"/>
                <a:ea typeface="Cabin"/>
                <a:cs typeface="Cabin"/>
                <a:sym typeface="Cabin"/>
              </a:rPr>
              <a:t>Say,</a:t>
            </a:r>
            <a:r>
              <a:rPr i="1" lang="en">
                <a:solidFill>
                  <a:srgbClr val="0B0B0B"/>
                </a:solidFill>
                <a:latin typeface="Cabin"/>
                <a:ea typeface="Cabin"/>
                <a:cs typeface="Cabin"/>
                <a:sym typeface="Cabin"/>
              </a:rPr>
              <a:t> Let’s prepare to collect some additional data from a computer simulation that will allow us to further explore the relationship between the mass and speed of a moving object and its kinetic energy. First let’s orient ourselves to the interface we will be using. </a:t>
            </a:r>
            <a:endParaRPr>
              <a:solidFill>
                <a:srgbClr val="0B0B0B"/>
              </a:solidFill>
              <a:latin typeface="Cabin"/>
              <a:ea typeface="Cabin"/>
              <a:cs typeface="Cabin"/>
              <a:sym typeface="Cabin"/>
            </a:endParaRPr>
          </a:p>
          <a:p>
            <a:pPr indent="0" lvl="0" marL="0" rtl="0" algn="l">
              <a:lnSpc>
                <a:spcPct val="100000"/>
              </a:lnSpc>
              <a:spcBef>
                <a:spcPts val="0"/>
              </a:spcBef>
              <a:spcAft>
                <a:spcPts val="0"/>
              </a:spcAft>
              <a:buSzPts val="1400"/>
              <a:buNone/>
            </a:pPr>
            <a:r>
              <a:t/>
            </a:r>
            <a:endParaRPr>
              <a:solidFill>
                <a:srgbClr val="0B0B0B"/>
              </a:solidFill>
              <a:latin typeface="Cabin"/>
              <a:ea typeface="Cabin"/>
              <a:cs typeface="Cabin"/>
              <a:sym typeface="Cabin"/>
            </a:endParaRPr>
          </a:p>
          <a:p>
            <a:pPr indent="0" lvl="0" marL="0" rtl="0" algn="l">
              <a:lnSpc>
                <a:spcPct val="100000"/>
              </a:lnSpc>
              <a:spcBef>
                <a:spcPts val="0"/>
              </a:spcBef>
              <a:spcAft>
                <a:spcPts val="0"/>
              </a:spcAft>
              <a:buSzPts val="1400"/>
              <a:buNone/>
            </a:pPr>
            <a:r>
              <a:rPr lang="en">
                <a:solidFill>
                  <a:srgbClr val="0B0B0B"/>
                </a:solidFill>
                <a:latin typeface="Cabin"/>
                <a:ea typeface="Cabin"/>
                <a:cs typeface="Cabin"/>
                <a:sym typeface="Cabin"/>
              </a:rPr>
              <a:t>Demonstrate a model run for the default simulation settings. Load the simulation, located at </a:t>
            </a:r>
            <a:r>
              <a:rPr lang="en" sz="1000" u="sng">
                <a:solidFill>
                  <a:schemeClr val="hlink"/>
                </a:solidFill>
                <a:latin typeface="Cabin"/>
                <a:ea typeface="Cabin"/>
                <a:cs typeface="Cabin"/>
                <a:sym typeface="Cabin"/>
                <a:hlinkClick r:id="rId2"/>
              </a:rPr>
              <a:t>https://www.openscied.org/collision2-simulation/</a:t>
            </a:r>
            <a:r>
              <a:rPr lang="en">
                <a:solidFill>
                  <a:srgbClr val="0B0B0B"/>
                </a:solidFill>
                <a:latin typeface="Cabin"/>
                <a:ea typeface="Cabin"/>
                <a:cs typeface="Cabin"/>
                <a:sym typeface="Cabin"/>
              </a:rPr>
              <a:t>. After the model loads, press “setup” and ask students what they notice. They will say that they see a cart, a track, and a box. </a:t>
            </a:r>
            <a:endParaRPr>
              <a:solidFill>
                <a:srgbClr val="0B0B0B"/>
              </a:solidFill>
              <a:latin typeface="Cabin"/>
              <a:ea typeface="Cabin"/>
              <a:cs typeface="Cabin"/>
              <a:sym typeface="Cabin"/>
            </a:endParaRPr>
          </a:p>
          <a:p>
            <a:pPr indent="0" lvl="0" marL="0" rtl="0" algn="l">
              <a:lnSpc>
                <a:spcPct val="100000"/>
              </a:lnSpc>
              <a:spcBef>
                <a:spcPts val="0"/>
              </a:spcBef>
              <a:spcAft>
                <a:spcPts val="0"/>
              </a:spcAft>
              <a:buSzPts val="1400"/>
              <a:buNone/>
            </a:pPr>
            <a:r>
              <a:t/>
            </a:r>
            <a:endParaRPr>
              <a:solidFill>
                <a:srgbClr val="0B0B0B"/>
              </a:solidFill>
              <a:latin typeface="Cabin"/>
              <a:ea typeface="Cabin"/>
              <a:cs typeface="Cabin"/>
              <a:sym typeface="Cabin"/>
            </a:endParaRPr>
          </a:p>
          <a:p>
            <a:pPr indent="0" lvl="0" marL="0" rtl="0" algn="l">
              <a:lnSpc>
                <a:spcPct val="100000"/>
              </a:lnSpc>
              <a:spcBef>
                <a:spcPts val="0"/>
              </a:spcBef>
              <a:spcAft>
                <a:spcPts val="0"/>
              </a:spcAft>
              <a:buSzPts val="1400"/>
              <a:buNone/>
            </a:pPr>
            <a:r>
              <a:rPr lang="en">
                <a:solidFill>
                  <a:srgbClr val="0B0B0B"/>
                </a:solidFill>
                <a:latin typeface="Cabin"/>
                <a:ea typeface="Cabin"/>
                <a:cs typeface="Cabin"/>
                <a:sym typeface="Cabin"/>
              </a:rPr>
              <a:t>Press “go/pause” and run the model. Ask students what they notice. They will say that the cart coasted down the track and ran into the box and pushed it a certain distance down the track.</a:t>
            </a:r>
            <a:endParaRPr>
              <a:solidFill>
                <a:srgbClr val="0B0B0B"/>
              </a:solidFill>
              <a:latin typeface="Cabin"/>
              <a:ea typeface="Cabin"/>
              <a:cs typeface="Cabin"/>
              <a:sym typeface="Cabin"/>
            </a:endParaRPr>
          </a:p>
          <a:p>
            <a:pPr indent="0" lvl="0" marL="0" rtl="0" algn="l">
              <a:lnSpc>
                <a:spcPct val="100000"/>
              </a:lnSpc>
              <a:spcBef>
                <a:spcPts val="0"/>
              </a:spcBef>
              <a:spcAft>
                <a:spcPts val="0"/>
              </a:spcAft>
              <a:buSzPts val="1400"/>
              <a:buNone/>
            </a:pPr>
            <a:r>
              <a:t/>
            </a:r>
            <a:endParaRPr>
              <a:solidFill>
                <a:srgbClr val="0B0B0B"/>
              </a:solidFill>
              <a:latin typeface="Cabin"/>
              <a:ea typeface="Cabin"/>
              <a:cs typeface="Cabin"/>
              <a:sym typeface="Cabin"/>
            </a:endParaRPr>
          </a:p>
          <a:p>
            <a:pPr indent="0" lvl="0" marL="0" rtl="0" algn="l">
              <a:lnSpc>
                <a:spcPct val="100000"/>
              </a:lnSpc>
              <a:spcBef>
                <a:spcPts val="0"/>
              </a:spcBef>
              <a:spcAft>
                <a:spcPts val="0"/>
              </a:spcAft>
              <a:buClr>
                <a:schemeClr val="dk1"/>
              </a:buClr>
              <a:buSzPts val="1100"/>
              <a:buFont typeface="Arial"/>
              <a:buNone/>
            </a:pPr>
            <a:r>
              <a:rPr lang="en">
                <a:solidFill>
                  <a:srgbClr val="0B0B0B"/>
                </a:solidFill>
                <a:latin typeface="Cabin"/>
                <a:ea typeface="Cabin"/>
                <a:cs typeface="Cabin"/>
                <a:sym typeface="Cabin"/>
              </a:rPr>
              <a:t>Ask students, using the prompts located in the teacher guide, how this simulation would allow us to collect the data we need to answer the question we have been considering.</a:t>
            </a:r>
            <a:endParaRPr>
              <a:solidFill>
                <a:srgbClr val="0B0B0B"/>
              </a:solidFill>
              <a:latin typeface="Cabin"/>
              <a:ea typeface="Cabin"/>
              <a:cs typeface="Cabin"/>
              <a:sym typeface="Cabin"/>
            </a:endParaRPr>
          </a:p>
        </p:txBody>
      </p:sp>
      <p:sp>
        <p:nvSpPr>
          <p:cNvPr id="124" name="Google Shape;124;p8:notes"/>
          <p:cNvSpPr/>
          <p:nvPr>
            <p:ph idx="2" type="sldImg"/>
          </p:nvPr>
        </p:nvSpPr>
        <p:spPr>
          <a:xfrm>
            <a:off x="1714500" y="685800"/>
            <a:ext cx="3429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p9: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b="1" lang="en">
                <a:solidFill>
                  <a:srgbClr val="0B0B0B"/>
                </a:solidFill>
                <a:latin typeface="Cabin"/>
                <a:ea typeface="Cabin"/>
                <a:cs typeface="Cabin"/>
                <a:sym typeface="Cabin"/>
              </a:rPr>
              <a:t>Set up data collection tables. </a:t>
            </a:r>
            <a:r>
              <a:rPr lang="en">
                <a:solidFill>
                  <a:srgbClr val="0B0B0B"/>
                </a:solidFill>
                <a:latin typeface="Cabin"/>
                <a:ea typeface="Cabin"/>
                <a:cs typeface="Cabin"/>
                <a:sym typeface="Cabin"/>
              </a:rPr>
              <a:t>Show </a:t>
            </a:r>
            <a:r>
              <a:rPr b="1" lang="en">
                <a:solidFill>
                  <a:srgbClr val="0B0B0B"/>
                </a:solidFill>
                <a:latin typeface="Cabin"/>
                <a:ea typeface="Cabin"/>
                <a:cs typeface="Cabin"/>
                <a:sym typeface="Cabin"/>
              </a:rPr>
              <a:t>slide I</a:t>
            </a:r>
            <a:r>
              <a:rPr lang="en">
                <a:solidFill>
                  <a:srgbClr val="0B0B0B"/>
                </a:solidFill>
                <a:latin typeface="Cabin"/>
                <a:ea typeface="Cabin"/>
                <a:cs typeface="Cabin"/>
                <a:sym typeface="Cabin"/>
              </a:rPr>
              <a:t>.</a:t>
            </a:r>
            <a:r>
              <a:rPr b="1" lang="en">
                <a:solidFill>
                  <a:srgbClr val="0B0B0B"/>
                </a:solidFill>
                <a:latin typeface="Cabin"/>
                <a:ea typeface="Cabin"/>
                <a:cs typeface="Cabin"/>
                <a:sym typeface="Cabin"/>
              </a:rPr>
              <a:t> </a:t>
            </a:r>
            <a:r>
              <a:rPr lang="en">
                <a:solidFill>
                  <a:srgbClr val="0B0B0B"/>
                </a:solidFill>
                <a:latin typeface="Cabin"/>
                <a:ea typeface="Cabin"/>
                <a:cs typeface="Cabin"/>
                <a:sym typeface="Cabin"/>
              </a:rPr>
              <a:t>Distribute two copies of </a:t>
            </a:r>
            <a:r>
              <a:rPr i="1" lang="en">
                <a:solidFill>
                  <a:srgbClr val="0B0B0B"/>
                </a:solidFill>
                <a:latin typeface="Cabin"/>
                <a:ea typeface="Cabin"/>
                <a:cs typeface="Cabin"/>
                <a:sym typeface="Cabin"/>
              </a:rPr>
              <a:t>Graphing Kinetic Energy Relationships</a:t>
            </a:r>
            <a:r>
              <a:rPr lang="en">
                <a:solidFill>
                  <a:srgbClr val="0B0B0B"/>
                </a:solidFill>
                <a:latin typeface="Cabin"/>
                <a:ea typeface="Cabin"/>
                <a:cs typeface="Cabin"/>
                <a:sym typeface="Cabin"/>
              </a:rPr>
              <a:t> to each student as students are setting up their science notebooks to collect their data. Ask students why they will need two pieces of graph paper. They will say that they will need one for each data table or one for the effects of speed changes on kinetic energy and one for the effects of mass changes on kinetic energy.</a:t>
            </a:r>
            <a:endParaRPr>
              <a:solidFill>
                <a:srgbClr val="0B0B0B"/>
              </a:solidFill>
              <a:latin typeface="Cabin"/>
              <a:ea typeface="Cabin"/>
              <a:cs typeface="Cabin"/>
              <a:sym typeface="Cabin"/>
            </a:endParaRPr>
          </a:p>
          <a:p>
            <a:pPr indent="0" lvl="0" marL="0" rtl="0" algn="l">
              <a:lnSpc>
                <a:spcPct val="100000"/>
              </a:lnSpc>
              <a:spcBef>
                <a:spcPts val="0"/>
              </a:spcBef>
              <a:spcAft>
                <a:spcPts val="0"/>
              </a:spcAft>
              <a:buSzPts val="1400"/>
              <a:buNone/>
            </a:pPr>
            <a:r>
              <a:t/>
            </a:r>
            <a:endParaRPr>
              <a:solidFill>
                <a:srgbClr val="0B0B0B"/>
              </a:solidFill>
              <a:latin typeface="Cabin"/>
              <a:ea typeface="Cabin"/>
              <a:cs typeface="Cabin"/>
              <a:sym typeface="Cabin"/>
            </a:endParaRPr>
          </a:p>
          <a:p>
            <a:pPr indent="0" lvl="0" marL="0" rtl="0" algn="l">
              <a:lnSpc>
                <a:spcPct val="100000"/>
              </a:lnSpc>
              <a:spcBef>
                <a:spcPts val="0"/>
              </a:spcBef>
              <a:spcAft>
                <a:spcPts val="0"/>
              </a:spcAft>
              <a:buClr>
                <a:schemeClr val="dk1"/>
              </a:buClr>
              <a:buSzPts val="1100"/>
              <a:buFont typeface="Arial"/>
              <a:buNone/>
            </a:pPr>
            <a:r>
              <a:t/>
            </a:r>
            <a:endParaRPr>
              <a:solidFill>
                <a:srgbClr val="0B0B0B"/>
              </a:solidFill>
              <a:latin typeface="Cabin"/>
              <a:ea typeface="Cabin"/>
              <a:cs typeface="Cabin"/>
              <a:sym typeface="Cabin"/>
            </a:endParaRPr>
          </a:p>
        </p:txBody>
      </p:sp>
      <p:sp>
        <p:nvSpPr>
          <p:cNvPr id="133" name="Google Shape;133;p9:notes"/>
          <p:cNvSpPr/>
          <p:nvPr>
            <p:ph idx="2" type="sldImg"/>
          </p:nvPr>
        </p:nvSpPr>
        <p:spPr>
          <a:xfrm>
            <a:off x="1714500" y="685800"/>
            <a:ext cx="3429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 - Horizontal" showMasterSp="0">
  <p:cSld name="TITLE_AND_BODY_1">
    <p:bg>
      <p:bgPr>
        <a:solidFill>
          <a:srgbClr val="F3F3F3"/>
        </a:solidFill>
      </p:bgPr>
    </p:bg>
    <p:spTree>
      <p:nvGrpSpPr>
        <p:cNvPr id="7" name="Shape 7"/>
        <p:cNvGrpSpPr/>
        <p:nvPr/>
      </p:nvGrpSpPr>
      <p:grpSpPr>
        <a:xfrm>
          <a:off x="0" y="0"/>
          <a:ext cx="0" cy="0"/>
          <a:chOff x="0" y="0"/>
          <a:chExt cx="0" cy="0"/>
        </a:xfrm>
      </p:grpSpPr>
      <p:sp>
        <p:nvSpPr>
          <p:cNvPr id="8" name="Google Shape;8;p2"/>
          <p:cNvSpPr txBox="1"/>
          <p:nvPr>
            <p:ph idx="12" type="sldNum"/>
          </p:nvPr>
        </p:nvSpPr>
        <p:spPr>
          <a:xfrm>
            <a:off x="4475913" y="6500813"/>
            <a:ext cx="185400" cy="255600"/>
          </a:xfrm>
          <a:prstGeom prst="rect">
            <a:avLst/>
          </a:prstGeom>
          <a:noFill/>
          <a:ln>
            <a:noFill/>
          </a:ln>
        </p:spPr>
        <p:txBody>
          <a:bodyPr anchorCtr="0" anchor="t" bIns="29750" lIns="29750" spcFirstLastPara="1" rIns="29750" wrap="square" tIns="29750">
            <a:noAutofit/>
          </a:bodyPr>
          <a:lstStyle>
            <a:lvl1pPr indent="0" lvl="0" marL="0" marR="0" rtl="0" algn="ctr">
              <a:lnSpc>
                <a:spcPct val="100000"/>
              </a:lnSpc>
              <a:spcBef>
                <a:spcPts val="0"/>
              </a:spcBef>
              <a:spcAft>
                <a:spcPts val="0"/>
              </a:spcAft>
              <a:buClr>
                <a:srgbClr val="000000"/>
              </a:buClr>
              <a:buSzPts val="1000"/>
              <a:buFont typeface="Helvetica Neue"/>
              <a:buNone/>
              <a:defRPr b="0" i="0" sz="1000" u="none" cap="none" strike="noStrike">
                <a:solidFill>
                  <a:srgbClr val="000000"/>
                </a:solidFill>
                <a:latin typeface="Helvetica Neue"/>
                <a:ea typeface="Helvetica Neue"/>
                <a:cs typeface="Helvetica Neue"/>
                <a:sym typeface="Helvetica Neue"/>
              </a:defRPr>
            </a:lvl1pPr>
            <a:lvl2pPr indent="0" lvl="1" marL="0" marR="0" rtl="0" algn="ctr">
              <a:lnSpc>
                <a:spcPct val="100000"/>
              </a:lnSpc>
              <a:spcBef>
                <a:spcPts val="0"/>
              </a:spcBef>
              <a:spcAft>
                <a:spcPts val="0"/>
              </a:spcAft>
              <a:buClr>
                <a:srgbClr val="000000"/>
              </a:buClr>
              <a:buSzPts val="1000"/>
              <a:buFont typeface="Helvetica Neue"/>
              <a:buNone/>
              <a:defRPr b="0" i="0" sz="1000" u="none" cap="none" strike="noStrike">
                <a:solidFill>
                  <a:srgbClr val="000000"/>
                </a:solidFill>
                <a:latin typeface="Helvetica Neue"/>
                <a:ea typeface="Helvetica Neue"/>
                <a:cs typeface="Helvetica Neue"/>
                <a:sym typeface="Helvetica Neue"/>
              </a:defRPr>
            </a:lvl2pPr>
            <a:lvl3pPr indent="0" lvl="2" marL="0" marR="0" rtl="0" algn="ctr">
              <a:lnSpc>
                <a:spcPct val="100000"/>
              </a:lnSpc>
              <a:spcBef>
                <a:spcPts val="0"/>
              </a:spcBef>
              <a:spcAft>
                <a:spcPts val="0"/>
              </a:spcAft>
              <a:buClr>
                <a:srgbClr val="000000"/>
              </a:buClr>
              <a:buSzPts val="1000"/>
              <a:buFont typeface="Helvetica Neue"/>
              <a:buNone/>
              <a:defRPr b="0" i="0" sz="1000" u="none" cap="none" strike="noStrike">
                <a:solidFill>
                  <a:srgbClr val="000000"/>
                </a:solidFill>
                <a:latin typeface="Helvetica Neue"/>
                <a:ea typeface="Helvetica Neue"/>
                <a:cs typeface="Helvetica Neue"/>
                <a:sym typeface="Helvetica Neue"/>
              </a:defRPr>
            </a:lvl3pPr>
            <a:lvl4pPr indent="0" lvl="3" marL="0" marR="0" rtl="0" algn="ctr">
              <a:lnSpc>
                <a:spcPct val="100000"/>
              </a:lnSpc>
              <a:spcBef>
                <a:spcPts val="0"/>
              </a:spcBef>
              <a:spcAft>
                <a:spcPts val="0"/>
              </a:spcAft>
              <a:buClr>
                <a:srgbClr val="000000"/>
              </a:buClr>
              <a:buSzPts val="1000"/>
              <a:buFont typeface="Helvetica Neue"/>
              <a:buNone/>
              <a:defRPr b="0" i="0" sz="1000" u="none" cap="none" strike="noStrike">
                <a:solidFill>
                  <a:srgbClr val="000000"/>
                </a:solidFill>
                <a:latin typeface="Helvetica Neue"/>
                <a:ea typeface="Helvetica Neue"/>
                <a:cs typeface="Helvetica Neue"/>
                <a:sym typeface="Helvetica Neue"/>
              </a:defRPr>
            </a:lvl4pPr>
            <a:lvl5pPr indent="0" lvl="4" marL="0" marR="0" rtl="0" algn="ctr">
              <a:lnSpc>
                <a:spcPct val="100000"/>
              </a:lnSpc>
              <a:spcBef>
                <a:spcPts val="0"/>
              </a:spcBef>
              <a:spcAft>
                <a:spcPts val="0"/>
              </a:spcAft>
              <a:buClr>
                <a:srgbClr val="000000"/>
              </a:buClr>
              <a:buSzPts val="1000"/>
              <a:buFont typeface="Helvetica Neue"/>
              <a:buNone/>
              <a:defRPr b="0" i="0" sz="1000" u="none" cap="none" strike="noStrike">
                <a:solidFill>
                  <a:srgbClr val="000000"/>
                </a:solidFill>
                <a:latin typeface="Helvetica Neue"/>
                <a:ea typeface="Helvetica Neue"/>
                <a:cs typeface="Helvetica Neue"/>
                <a:sym typeface="Helvetica Neue"/>
              </a:defRPr>
            </a:lvl5pPr>
            <a:lvl6pPr indent="0" lvl="5" marL="0" marR="0" rtl="0" algn="ctr">
              <a:lnSpc>
                <a:spcPct val="100000"/>
              </a:lnSpc>
              <a:spcBef>
                <a:spcPts val="0"/>
              </a:spcBef>
              <a:spcAft>
                <a:spcPts val="0"/>
              </a:spcAft>
              <a:buClr>
                <a:srgbClr val="000000"/>
              </a:buClr>
              <a:buSzPts val="1000"/>
              <a:buFont typeface="Helvetica Neue"/>
              <a:buNone/>
              <a:defRPr b="0" i="0" sz="1000" u="none" cap="none" strike="noStrike">
                <a:solidFill>
                  <a:srgbClr val="000000"/>
                </a:solidFill>
                <a:latin typeface="Helvetica Neue"/>
                <a:ea typeface="Helvetica Neue"/>
                <a:cs typeface="Helvetica Neue"/>
                <a:sym typeface="Helvetica Neue"/>
              </a:defRPr>
            </a:lvl6pPr>
            <a:lvl7pPr indent="0" lvl="6" marL="0" marR="0" rtl="0" algn="ctr">
              <a:lnSpc>
                <a:spcPct val="100000"/>
              </a:lnSpc>
              <a:spcBef>
                <a:spcPts val="0"/>
              </a:spcBef>
              <a:spcAft>
                <a:spcPts val="0"/>
              </a:spcAft>
              <a:buClr>
                <a:srgbClr val="000000"/>
              </a:buClr>
              <a:buSzPts val="1000"/>
              <a:buFont typeface="Helvetica Neue"/>
              <a:buNone/>
              <a:defRPr b="0" i="0" sz="1000" u="none" cap="none" strike="noStrike">
                <a:solidFill>
                  <a:srgbClr val="000000"/>
                </a:solidFill>
                <a:latin typeface="Helvetica Neue"/>
                <a:ea typeface="Helvetica Neue"/>
                <a:cs typeface="Helvetica Neue"/>
                <a:sym typeface="Helvetica Neue"/>
              </a:defRPr>
            </a:lvl7pPr>
            <a:lvl8pPr indent="0" lvl="7" marL="0" marR="0" rtl="0" algn="ctr">
              <a:lnSpc>
                <a:spcPct val="100000"/>
              </a:lnSpc>
              <a:spcBef>
                <a:spcPts val="0"/>
              </a:spcBef>
              <a:spcAft>
                <a:spcPts val="0"/>
              </a:spcAft>
              <a:buClr>
                <a:srgbClr val="000000"/>
              </a:buClr>
              <a:buSzPts val="1000"/>
              <a:buFont typeface="Helvetica Neue"/>
              <a:buNone/>
              <a:defRPr b="0" i="0" sz="1000" u="none" cap="none" strike="noStrike">
                <a:solidFill>
                  <a:srgbClr val="000000"/>
                </a:solidFill>
                <a:latin typeface="Helvetica Neue"/>
                <a:ea typeface="Helvetica Neue"/>
                <a:cs typeface="Helvetica Neue"/>
                <a:sym typeface="Helvetica Neue"/>
              </a:defRPr>
            </a:lvl8pPr>
            <a:lvl9pPr indent="0" lvl="8" marL="0" marR="0" rtl="0" algn="ctr">
              <a:lnSpc>
                <a:spcPct val="100000"/>
              </a:lnSpc>
              <a:spcBef>
                <a:spcPts val="0"/>
              </a:spcBef>
              <a:spcAft>
                <a:spcPts val="0"/>
              </a:spcAft>
              <a:buClr>
                <a:srgbClr val="000000"/>
              </a:buClr>
              <a:buSzPts val="1000"/>
              <a:buFont typeface="Helvetica Neue"/>
              <a:buNone/>
              <a:defRPr b="0" i="0" sz="1000" u="none" cap="none" strike="noStrike">
                <a:solidFill>
                  <a:srgbClr val="000000"/>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
              <a:t>‹#›</a:t>
            </a:fld>
            <a:endParaRPr sz="1400">
              <a:latin typeface="Arial"/>
              <a:ea typeface="Arial"/>
              <a:cs typeface="Arial"/>
              <a:sym typeface="Aria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p:cSld name="BLANK_1">
    <p:bg>
      <p:bgPr>
        <a:solidFill>
          <a:srgbClr val="FFFFFF"/>
        </a:solidFill>
      </p:bgPr>
    </p:bg>
    <p:spTree>
      <p:nvGrpSpPr>
        <p:cNvPr id="51" name="Shape 51"/>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rgbClr val="F3F3F3"/>
        </a:solidFill>
      </p:bgPr>
    </p:bg>
    <p:spTree>
      <p:nvGrpSpPr>
        <p:cNvPr id="9" name="Shape 9"/>
        <p:cNvGrpSpPr/>
        <p:nvPr/>
      </p:nvGrpSpPr>
      <p:grpSpPr>
        <a:xfrm>
          <a:off x="0" y="0"/>
          <a:ext cx="0" cy="0"/>
          <a:chOff x="0" y="0"/>
          <a:chExt cx="0" cy="0"/>
        </a:xfrm>
      </p:grpSpPr>
      <p:sp>
        <p:nvSpPr>
          <p:cNvPr id="10" name="Google Shape;10;p3"/>
          <p:cNvSpPr txBox="1"/>
          <p:nvPr>
            <p:ph type="ctrTitle"/>
          </p:nvPr>
        </p:nvSpPr>
        <p:spPr>
          <a:xfrm>
            <a:off x="457200" y="992775"/>
            <a:ext cx="8229600" cy="2736900"/>
          </a:xfrm>
          <a:prstGeom prst="rect">
            <a:avLst/>
          </a:prstGeom>
          <a:noFill/>
          <a:ln>
            <a:noFill/>
          </a:ln>
        </p:spPr>
        <p:txBody>
          <a:bodyPr anchorCtr="0" anchor="b" bIns="91425" lIns="91425" spcFirstLastPara="1" rIns="91425" wrap="square" tIns="91425">
            <a:noAutofit/>
          </a:bodyPr>
          <a:lstStyle>
            <a:lvl1pPr lvl="0" marR="0" rtl="0" algn="ctr">
              <a:lnSpc>
                <a:spcPct val="100000"/>
              </a:lnSpc>
              <a:spcBef>
                <a:spcPts val="0"/>
              </a:spcBef>
              <a:spcAft>
                <a:spcPts val="0"/>
              </a:spcAft>
              <a:buClr>
                <a:srgbClr val="9A2F3E"/>
              </a:buClr>
              <a:buSzPts val="3600"/>
              <a:buFont typeface="Boogaloo"/>
              <a:buChar char="●"/>
              <a:defRPr b="0" i="0" sz="3600" u="none" cap="none" strike="noStrike">
                <a:solidFill>
                  <a:srgbClr val="9A2F3E"/>
                </a:solidFill>
                <a:latin typeface="Boogaloo"/>
                <a:ea typeface="Boogaloo"/>
                <a:cs typeface="Boogaloo"/>
                <a:sym typeface="Boogaloo"/>
              </a:defRPr>
            </a:lvl1pPr>
            <a:lvl2pPr lvl="1" marR="0" rtl="0" algn="ctr">
              <a:lnSpc>
                <a:spcPct val="100000"/>
              </a:lnSpc>
              <a:spcBef>
                <a:spcPts val="0"/>
              </a:spcBef>
              <a:spcAft>
                <a:spcPts val="0"/>
              </a:spcAft>
              <a:buClr>
                <a:srgbClr val="000000"/>
              </a:buClr>
              <a:buSzPts val="5200"/>
              <a:buFont typeface="Arial"/>
              <a:buChar char="○"/>
              <a:defRPr b="0" i="0" sz="52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5200"/>
              <a:buFont typeface="Arial"/>
              <a:buChar char="■"/>
              <a:defRPr b="0" i="0" sz="52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5200"/>
              <a:buFont typeface="Arial"/>
              <a:buChar char="●"/>
              <a:defRPr b="0" i="0" sz="52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5200"/>
              <a:buFont typeface="Arial"/>
              <a:buChar char="○"/>
              <a:defRPr b="0" i="0" sz="52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5200"/>
              <a:buFont typeface="Arial"/>
              <a:buChar char="■"/>
              <a:defRPr b="0" i="0" sz="52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5200"/>
              <a:buFont typeface="Arial"/>
              <a:buChar char="●"/>
              <a:defRPr b="0" i="0" sz="52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5200"/>
              <a:buFont typeface="Arial"/>
              <a:buChar char="○"/>
              <a:defRPr b="0" i="0" sz="52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5200"/>
              <a:buFont typeface="Arial"/>
              <a:buChar char="■"/>
              <a:defRPr b="0" i="0" sz="5200" u="none" cap="none" strike="noStrike">
                <a:solidFill>
                  <a:srgbClr val="000000"/>
                </a:solidFill>
                <a:latin typeface="Arial"/>
                <a:ea typeface="Arial"/>
                <a:cs typeface="Arial"/>
                <a:sym typeface="Arial"/>
              </a:defRPr>
            </a:lvl9pPr>
          </a:lstStyle>
          <a:p/>
        </p:txBody>
      </p:sp>
      <p:sp>
        <p:nvSpPr>
          <p:cNvPr id="11" name="Google Shape;11;p3"/>
          <p:cNvSpPr txBox="1"/>
          <p:nvPr>
            <p:ph idx="1" type="subTitle"/>
          </p:nvPr>
        </p:nvSpPr>
        <p:spPr>
          <a:xfrm>
            <a:off x="457200" y="3778825"/>
            <a:ext cx="8229600" cy="10569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2400"/>
              <a:buFont typeface="Cabin Condensed"/>
              <a:buNone/>
              <a:defRPr sz="2400">
                <a:solidFill>
                  <a:schemeClr val="dk1"/>
                </a:solidFill>
                <a:latin typeface="Cabin Condensed"/>
                <a:ea typeface="Cabin Condensed"/>
                <a:cs typeface="Cabin Condensed"/>
                <a:sym typeface="Cabin Condensed"/>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3"/>
          <p:cNvSpPr txBox="1"/>
          <p:nvPr>
            <p:ph idx="2" type="subTitle"/>
          </p:nvPr>
        </p:nvSpPr>
        <p:spPr>
          <a:xfrm>
            <a:off x="457200" y="74350"/>
            <a:ext cx="3148800" cy="4743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3600"/>
              <a:buNone/>
              <a:defRPr sz="1800"/>
            </a:lvl1pPr>
            <a:lvl2pPr lvl="1" algn="l">
              <a:lnSpc>
                <a:spcPct val="115000"/>
              </a:lnSpc>
              <a:spcBef>
                <a:spcPts val="1600"/>
              </a:spcBef>
              <a:spcAft>
                <a:spcPts val="0"/>
              </a:spcAft>
              <a:buSzPts val="3200"/>
              <a:buNone/>
              <a:defRPr/>
            </a:lvl2pPr>
            <a:lvl3pPr lvl="2" algn="l">
              <a:lnSpc>
                <a:spcPct val="115000"/>
              </a:lnSpc>
              <a:spcBef>
                <a:spcPts val="1600"/>
              </a:spcBef>
              <a:spcAft>
                <a:spcPts val="0"/>
              </a:spcAft>
              <a:buSzPts val="2400"/>
              <a:buNone/>
              <a:defRPr/>
            </a:lvl3pPr>
            <a:lvl4pPr lvl="3" algn="l">
              <a:lnSpc>
                <a:spcPct val="115000"/>
              </a:lnSpc>
              <a:spcBef>
                <a:spcPts val="1600"/>
              </a:spcBef>
              <a:spcAft>
                <a:spcPts val="0"/>
              </a:spcAft>
              <a:buSzPts val="2400"/>
              <a:buNone/>
              <a:defRPr/>
            </a:lvl4pPr>
            <a:lvl5pPr lvl="4" algn="l">
              <a:lnSpc>
                <a:spcPct val="115000"/>
              </a:lnSpc>
              <a:spcBef>
                <a:spcPts val="1600"/>
              </a:spcBef>
              <a:spcAft>
                <a:spcPts val="0"/>
              </a:spcAft>
              <a:buSzPts val="18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p:txBody>
      </p:sp>
      <p:sp>
        <p:nvSpPr>
          <p:cNvPr id="13" name="Google Shape;13;p3"/>
          <p:cNvSpPr txBox="1"/>
          <p:nvPr>
            <p:ph idx="3" type="title"/>
          </p:nvPr>
        </p:nvSpPr>
        <p:spPr>
          <a:xfrm>
            <a:off x="457200" y="548650"/>
            <a:ext cx="8229600" cy="685800"/>
          </a:xfrm>
          <a:prstGeom prst="rect">
            <a:avLst/>
          </a:prstGeom>
          <a:solidFill>
            <a:srgbClr val="9A2F3E"/>
          </a:solid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3200"/>
              <a:buFont typeface="Arial"/>
              <a:buNone/>
              <a:defRPr b="0" i="0" sz="3200" u="none" cap="none" strike="noStrike">
                <a:solidFill>
                  <a:srgbClr val="FFFFFF"/>
                </a:solidFill>
                <a:latin typeface="Boogaloo"/>
                <a:ea typeface="Boogaloo"/>
                <a:cs typeface="Boogaloo"/>
                <a:sym typeface="Boogalo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9pPr>
          </a:lstStyle>
          <a:p/>
        </p:txBody>
      </p:sp>
      <p:sp>
        <p:nvSpPr>
          <p:cNvPr id="14" name="Google Shape;14;p3"/>
          <p:cNvSpPr txBox="1"/>
          <p:nvPr>
            <p:ph idx="4" type="subTitle"/>
          </p:nvPr>
        </p:nvSpPr>
        <p:spPr>
          <a:xfrm>
            <a:off x="5538000" y="74350"/>
            <a:ext cx="3148800" cy="474300"/>
          </a:xfrm>
          <a:prstGeom prst="rect">
            <a:avLst/>
          </a:prstGeom>
          <a:noFill/>
          <a:ln>
            <a:noFill/>
          </a:ln>
        </p:spPr>
        <p:txBody>
          <a:bodyPr anchorCtr="0" anchor="t" bIns="91425" lIns="91425" spcFirstLastPara="1" rIns="91425" wrap="square" tIns="91425">
            <a:noAutofit/>
          </a:bodyPr>
          <a:lstStyle>
            <a:lvl1pPr lvl="0" algn="r">
              <a:lnSpc>
                <a:spcPct val="115000"/>
              </a:lnSpc>
              <a:spcBef>
                <a:spcPts val="0"/>
              </a:spcBef>
              <a:spcAft>
                <a:spcPts val="0"/>
              </a:spcAft>
              <a:buSzPts val="3600"/>
              <a:buNone/>
              <a:defRPr sz="1800"/>
            </a:lvl1pPr>
            <a:lvl2pPr lvl="1" algn="l">
              <a:lnSpc>
                <a:spcPct val="115000"/>
              </a:lnSpc>
              <a:spcBef>
                <a:spcPts val="1600"/>
              </a:spcBef>
              <a:spcAft>
                <a:spcPts val="0"/>
              </a:spcAft>
              <a:buSzPts val="3200"/>
              <a:buNone/>
              <a:defRPr/>
            </a:lvl2pPr>
            <a:lvl3pPr lvl="2" algn="l">
              <a:lnSpc>
                <a:spcPct val="115000"/>
              </a:lnSpc>
              <a:spcBef>
                <a:spcPts val="1600"/>
              </a:spcBef>
              <a:spcAft>
                <a:spcPts val="0"/>
              </a:spcAft>
              <a:buSzPts val="2400"/>
              <a:buNone/>
              <a:defRPr/>
            </a:lvl3pPr>
            <a:lvl4pPr lvl="3" algn="l">
              <a:lnSpc>
                <a:spcPct val="115000"/>
              </a:lnSpc>
              <a:spcBef>
                <a:spcPts val="1600"/>
              </a:spcBef>
              <a:spcAft>
                <a:spcPts val="0"/>
              </a:spcAft>
              <a:buSzPts val="2400"/>
              <a:buNone/>
              <a:defRPr/>
            </a:lvl4pPr>
            <a:lvl5pPr lvl="4" algn="l">
              <a:lnSpc>
                <a:spcPct val="115000"/>
              </a:lnSpc>
              <a:spcBef>
                <a:spcPts val="1600"/>
              </a:spcBef>
              <a:spcAft>
                <a:spcPts val="0"/>
              </a:spcAft>
              <a:buSzPts val="18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4"/>
          <p:cNvSpPr txBox="1"/>
          <p:nvPr>
            <p:ph type="title"/>
          </p:nvPr>
        </p:nvSpPr>
        <p:spPr>
          <a:xfrm>
            <a:off x="457200" y="2867800"/>
            <a:ext cx="8229600" cy="11223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9A2F3E"/>
              </a:buClr>
              <a:buSzPts val="3600"/>
              <a:buFont typeface="Boogaloo"/>
              <a:buChar char="●"/>
              <a:defRPr b="0" i="0" sz="3600" u="none" cap="none" strike="noStrike">
                <a:solidFill>
                  <a:srgbClr val="9A2F3E"/>
                </a:solidFill>
                <a:latin typeface="Boogaloo"/>
                <a:ea typeface="Boogaloo"/>
                <a:cs typeface="Boogaloo"/>
                <a:sym typeface="Boogaloo"/>
              </a:defRPr>
            </a:lvl1pPr>
            <a:lvl2pPr lvl="1" marR="0" rtl="0" algn="ctr">
              <a:lnSpc>
                <a:spcPct val="100000"/>
              </a:lnSpc>
              <a:spcBef>
                <a:spcPts val="0"/>
              </a:spcBef>
              <a:spcAft>
                <a:spcPts val="0"/>
              </a:spcAft>
              <a:buClr>
                <a:srgbClr val="000000"/>
              </a:buClr>
              <a:buSzPts val="3600"/>
              <a:buFont typeface="Arial"/>
              <a:buChar char="○"/>
              <a:defRPr b="0" i="0" sz="36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3600"/>
              <a:buFont typeface="Arial"/>
              <a:buChar char="■"/>
              <a:defRPr b="0" i="0" sz="36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3600"/>
              <a:buFont typeface="Arial"/>
              <a:buChar char="●"/>
              <a:defRPr b="0" i="0" sz="36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3600"/>
              <a:buFont typeface="Arial"/>
              <a:buChar char="○"/>
              <a:defRPr b="0" i="0" sz="36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3600"/>
              <a:buFont typeface="Arial"/>
              <a:buChar char="■"/>
              <a:defRPr b="0" i="0" sz="36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3600"/>
              <a:buFont typeface="Arial"/>
              <a:buChar char="●"/>
              <a:defRPr b="0" i="0" sz="36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3600"/>
              <a:buFont typeface="Arial"/>
              <a:buChar char="○"/>
              <a:defRPr b="0" i="0" sz="36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3600"/>
              <a:buFont typeface="Arial"/>
              <a:buChar char="■"/>
              <a:defRPr b="0" i="0" sz="3600" u="none" cap="none" strike="noStrike">
                <a:solidFill>
                  <a:srgbClr val="000000"/>
                </a:solidFill>
                <a:latin typeface="Arial"/>
                <a:ea typeface="Arial"/>
                <a:cs typeface="Arial"/>
                <a:sym typeface="Arial"/>
              </a:defRPr>
            </a:lvl9pPr>
          </a:lstStyle>
          <a:p/>
        </p:txBody>
      </p:sp>
      <p:sp>
        <p:nvSpPr>
          <p:cNvPr id="17" name="Google Shape;17;p4"/>
          <p:cNvSpPr txBox="1"/>
          <p:nvPr>
            <p:ph idx="1" type="subTitle"/>
          </p:nvPr>
        </p:nvSpPr>
        <p:spPr>
          <a:xfrm>
            <a:off x="457200" y="74350"/>
            <a:ext cx="3148800" cy="4743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3600"/>
              <a:buNone/>
              <a:defRPr sz="1800"/>
            </a:lvl1pPr>
            <a:lvl2pPr lvl="1" algn="l">
              <a:lnSpc>
                <a:spcPct val="115000"/>
              </a:lnSpc>
              <a:spcBef>
                <a:spcPts val="1600"/>
              </a:spcBef>
              <a:spcAft>
                <a:spcPts val="0"/>
              </a:spcAft>
              <a:buSzPts val="3200"/>
              <a:buNone/>
              <a:defRPr/>
            </a:lvl2pPr>
            <a:lvl3pPr lvl="2" algn="l">
              <a:lnSpc>
                <a:spcPct val="115000"/>
              </a:lnSpc>
              <a:spcBef>
                <a:spcPts val="1600"/>
              </a:spcBef>
              <a:spcAft>
                <a:spcPts val="0"/>
              </a:spcAft>
              <a:buSzPts val="2400"/>
              <a:buNone/>
              <a:defRPr/>
            </a:lvl3pPr>
            <a:lvl4pPr lvl="3" algn="l">
              <a:lnSpc>
                <a:spcPct val="115000"/>
              </a:lnSpc>
              <a:spcBef>
                <a:spcPts val="1600"/>
              </a:spcBef>
              <a:spcAft>
                <a:spcPts val="0"/>
              </a:spcAft>
              <a:buSzPts val="2400"/>
              <a:buNone/>
              <a:defRPr/>
            </a:lvl4pPr>
            <a:lvl5pPr lvl="4" algn="l">
              <a:lnSpc>
                <a:spcPct val="115000"/>
              </a:lnSpc>
              <a:spcBef>
                <a:spcPts val="1600"/>
              </a:spcBef>
              <a:spcAft>
                <a:spcPts val="0"/>
              </a:spcAft>
              <a:buSzPts val="18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p:txBody>
      </p:sp>
      <p:sp>
        <p:nvSpPr>
          <p:cNvPr id="18" name="Google Shape;18;p4"/>
          <p:cNvSpPr txBox="1"/>
          <p:nvPr>
            <p:ph idx="2" type="title"/>
          </p:nvPr>
        </p:nvSpPr>
        <p:spPr>
          <a:xfrm>
            <a:off x="457200" y="548650"/>
            <a:ext cx="8229600" cy="685800"/>
          </a:xfrm>
          <a:prstGeom prst="rect">
            <a:avLst/>
          </a:prstGeom>
          <a:solidFill>
            <a:srgbClr val="9A2F3E"/>
          </a:solid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3200"/>
              <a:buFont typeface="Arial"/>
              <a:buNone/>
              <a:defRPr b="0" i="0" sz="3200" u="none" cap="none" strike="noStrike">
                <a:solidFill>
                  <a:srgbClr val="FFFFFF"/>
                </a:solidFill>
                <a:latin typeface="Boogaloo"/>
                <a:ea typeface="Boogaloo"/>
                <a:cs typeface="Boogaloo"/>
                <a:sym typeface="Boogalo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9pPr>
          </a:lstStyle>
          <a:p/>
        </p:txBody>
      </p:sp>
      <p:sp>
        <p:nvSpPr>
          <p:cNvPr id="19" name="Google Shape;19;p4"/>
          <p:cNvSpPr txBox="1"/>
          <p:nvPr>
            <p:ph idx="3" type="subTitle"/>
          </p:nvPr>
        </p:nvSpPr>
        <p:spPr>
          <a:xfrm>
            <a:off x="5538000" y="74350"/>
            <a:ext cx="3148800" cy="474300"/>
          </a:xfrm>
          <a:prstGeom prst="rect">
            <a:avLst/>
          </a:prstGeom>
          <a:noFill/>
          <a:ln>
            <a:noFill/>
          </a:ln>
        </p:spPr>
        <p:txBody>
          <a:bodyPr anchorCtr="0" anchor="t" bIns="91425" lIns="91425" spcFirstLastPara="1" rIns="91425" wrap="square" tIns="91425">
            <a:noAutofit/>
          </a:bodyPr>
          <a:lstStyle>
            <a:lvl1pPr lvl="0" algn="r">
              <a:lnSpc>
                <a:spcPct val="115000"/>
              </a:lnSpc>
              <a:spcBef>
                <a:spcPts val="0"/>
              </a:spcBef>
              <a:spcAft>
                <a:spcPts val="0"/>
              </a:spcAft>
              <a:buSzPts val="3600"/>
              <a:buNone/>
              <a:defRPr sz="1800"/>
            </a:lvl1pPr>
            <a:lvl2pPr lvl="1" algn="l">
              <a:lnSpc>
                <a:spcPct val="115000"/>
              </a:lnSpc>
              <a:spcBef>
                <a:spcPts val="1600"/>
              </a:spcBef>
              <a:spcAft>
                <a:spcPts val="0"/>
              </a:spcAft>
              <a:buSzPts val="3200"/>
              <a:buNone/>
              <a:defRPr/>
            </a:lvl2pPr>
            <a:lvl3pPr lvl="2" algn="l">
              <a:lnSpc>
                <a:spcPct val="115000"/>
              </a:lnSpc>
              <a:spcBef>
                <a:spcPts val="1600"/>
              </a:spcBef>
              <a:spcAft>
                <a:spcPts val="0"/>
              </a:spcAft>
              <a:buSzPts val="2400"/>
              <a:buNone/>
              <a:defRPr/>
            </a:lvl3pPr>
            <a:lvl4pPr lvl="3" algn="l">
              <a:lnSpc>
                <a:spcPct val="115000"/>
              </a:lnSpc>
              <a:spcBef>
                <a:spcPts val="1600"/>
              </a:spcBef>
              <a:spcAft>
                <a:spcPts val="0"/>
              </a:spcAft>
              <a:buSzPts val="2400"/>
              <a:buNone/>
              <a:defRPr/>
            </a:lvl4pPr>
            <a:lvl5pPr lvl="4" algn="l">
              <a:lnSpc>
                <a:spcPct val="115000"/>
              </a:lnSpc>
              <a:spcBef>
                <a:spcPts val="1600"/>
              </a:spcBef>
              <a:spcAft>
                <a:spcPts val="0"/>
              </a:spcAft>
              <a:buSzPts val="18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sp>
        <p:nvSpPr>
          <p:cNvPr id="21" name="Google Shape;21;p5"/>
          <p:cNvSpPr txBox="1"/>
          <p:nvPr>
            <p:ph idx="1" type="subTitle"/>
          </p:nvPr>
        </p:nvSpPr>
        <p:spPr>
          <a:xfrm>
            <a:off x="457200" y="74350"/>
            <a:ext cx="3148800" cy="4743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3600"/>
              <a:buNone/>
              <a:defRPr sz="1800"/>
            </a:lvl1pPr>
            <a:lvl2pPr lvl="1" algn="l">
              <a:lnSpc>
                <a:spcPct val="115000"/>
              </a:lnSpc>
              <a:spcBef>
                <a:spcPts val="1600"/>
              </a:spcBef>
              <a:spcAft>
                <a:spcPts val="0"/>
              </a:spcAft>
              <a:buSzPts val="3200"/>
              <a:buNone/>
              <a:defRPr/>
            </a:lvl2pPr>
            <a:lvl3pPr lvl="2" algn="l">
              <a:lnSpc>
                <a:spcPct val="115000"/>
              </a:lnSpc>
              <a:spcBef>
                <a:spcPts val="1600"/>
              </a:spcBef>
              <a:spcAft>
                <a:spcPts val="0"/>
              </a:spcAft>
              <a:buSzPts val="2400"/>
              <a:buNone/>
              <a:defRPr/>
            </a:lvl3pPr>
            <a:lvl4pPr lvl="3" algn="l">
              <a:lnSpc>
                <a:spcPct val="115000"/>
              </a:lnSpc>
              <a:spcBef>
                <a:spcPts val="1600"/>
              </a:spcBef>
              <a:spcAft>
                <a:spcPts val="0"/>
              </a:spcAft>
              <a:buSzPts val="2400"/>
              <a:buNone/>
              <a:defRPr/>
            </a:lvl4pPr>
            <a:lvl5pPr lvl="4" algn="l">
              <a:lnSpc>
                <a:spcPct val="115000"/>
              </a:lnSpc>
              <a:spcBef>
                <a:spcPts val="1600"/>
              </a:spcBef>
              <a:spcAft>
                <a:spcPts val="0"/>
              </a:spcAft>
              <a:buSzPts val="18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p:txBody>
      </p:sp>
      <p:sp>
        <p:nvSpPr>
          <p:cNvPr id="22" name="Google Shape;22;p5"/>
          <p:cNvSpPr txBox="1"/>
          <p:nvPr>
            <p:ph idx="2" type="body"/>
          </p:nvPr>
        </p:nvSpPr>
        <p:spPr>
          <a:xfrm>
            <a:off x="457200" y="1536625"/>
            <a:ext cx="8229600" cy="4555200"/>
          </a:xfrm>
          <a:prstGeom prst="rect">
            <a:avLst/>
          </a:prstGeom>
          <a:noFill/>
          <a:ln>
            <a:noFill/>
          </a:ln>
        </p:spPr>
        <p:txBody>
          <a:bodyPr anchorCtr="0" anchor="t" bIns="91425" lIns="91425" spcFirstLastPara="1" rIns="91425" wrap="square" tIns="91425">
            <a:noAutofit/>
          </a:bodyPr>
          <a:lstStyle>
            <a:lvl1pPr indent="-457200" lvl="0" marL="457200" algn="l">
              <a:lnSpc>
                <a:spcPct val="115000"/>
              </a:lnSpc>
              <a:spcBef>
                <a:spcPts val="0"/>
              </a:spcBef>
              <a:spcAft>
                <a:spcPts val="0"/>
              </a:spcAft>
              <a:buSzPts val="3600"/>
              <a:buChar char="●"/>
              <a:defRPr/>
            </a:lvl1pPr>
            <a:lvl2pPr indent="-431800" lvl="1" marL="914400" algn="l">
              <a:lnSpc>
                <a:spcPct val="115000"/>
              </a:lnSpc>
              <a:spcBef>
                <a:spcPts val="1600"/>
              </a:spcBef>
              <a:spcAft>
                <a:spcPts val="0"/>
              </a:spcAft>
              <a:buSzPts val="3200"/>
              <a:buChar char="○"/>
              <a:defRPr/>
            </a:lvl2pPr>
            <a:lvl3pPr indent="-381000" lvl="2" marL="1371600" algn="l">
              <a:lnSpc>
                <a:spcPct val="115000"/>
              </a:lnSpc>
              <a:spcBef>
                <a:spcPts val="1600"/>
              </a:spcBef>
              <a:spcAft>
                <a:spcPts val="0"/>
              </a:spcAft>
              <a:buSzPts val="2400"/>
              <a:buChar char="■"/>
              <a:defRPr/>
            </a:lvl3pPr>
            <a:lvl4pPr indent="-381000" lvl="3" marL="1828800" algn="l">
              <a:lnSpc>
                <a:spcPct val="115000"/>
              </a:lnSpc>
              <a:spcBef>
                <a:spcPts val="1600"/>
              </a:spcBef>
              <a:spcAft>
                <a:spcPts val="0"/>
              </a:spcAft>
              <a:buSzPts val="2400"/>
              <a:buChar char="●"/>
              <a:defRPr/>
            </a:lvl4pPr>
            <a:lvl5pPr indent="-342900" lvl="4" marL="2286000" algn="l">
              <a:lnSpc>
                <a:spcPct val="115000"/>
              </a:lnSpc>
              <a:spcBef>
                <a:spcPts val="1600"/>
              </a:spcBef>
              <a:spcAft>
                <a:spcPts val="0"/>
              </a:spcAft>
              <a:buSzPts val="18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23" name="Google Shape;23;p5"/>
          <p:cNvSpPr txBox="1"/>
          <p:nvPr>
            <p:ph type="title"/>
          </p:nvPr>
        </p:nvSpPr>
        <p:spPr>
          <a:xfrm>
            <a:off x="457200" y="548650"/>
            <a:ext cx="8229600" cy="685800"/>
          </a:xfrm>
          <a:prstGeom prst="rect">
            <a:avLst/>
          </a:prstGeom>
          <a:solidFill>
            <a:srgbClr val="9A2F3E"/>
          </a:solid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3200"/>
              <a:buFont typeface="Arial"/>
              <a:buNone/>
              <a:defRPr b="0" i="0" sz="3200" u="none" cap="none" strike="noStrike">
                <a:solidFill>
                  <a:srgbClr val="FFFFFF"/>
                </a:solidFill>
                <a:latin typeface="Boogaloo"/>
                <a:ea typeface="Boogaloo"/>
                <a:cs typeface="Boogaloo"/>
                <a:sym typeface="Boogalo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9pPr>
          </a:lstStyle>
          <a:p/>
        </p:txBody>
      </p:sp>
      <p:sp>
        <p:nvSpPr>
          <p:cNvPr id="24" name="Google Shape;24;p5"/>
          <p:cNvSpPr txBox="1"/>
          <p:nvPr>
            <p:ph idx="3" type="subTitle"/>
          </p:nvPr>
        </p:nvSpPr>
        <p:spPr>
          <a:xfrm>
            <a:off x="5538000" y="74350"/>
            <a:ext cx="3148800" cy="474300"/>
          </a:xfrm>
          <a:prstGeom prst="rect">
            <a:avLst/>
          </a:prstGeom>
          <a:noFill/>
          <a:ln>
            <a:noFill/>
          </a:ln>
        </p:spPr>
        <p:txBody>
          <a:bodyPr anchorCtr="0" anchor="t" bIns="91425" lIns="91425" spcFirstLastPara="1" rIns="91425" wrap="square" tIns="91425">
            <a:noAutofit/>
          </a:bodyPr>
          <a:lstStyle>
            <a:lvl1pPr lvl="0" algn="r">
              <a:lnSpc>
                <a:spcPct val="115000"/>
              </a:lnSpc>
              <a:spcBef>
                <a:spcPts val="0"/>
              </a:spcBef>
              <a:spcAft>
                <a:spcPts val="0"/>
              </a:spcAft>
              <a:buSzPts val="3600"/>
              <a:buNone/>
              <a:defRPr sz="1800"/>
            </a:lvl1pPr>
            <a:lvl2pPr lvl="1" algn="l">
              <a:lnSpc>
                <a:spcPct val="115000"/>
              </a:lnSpc>
              <a:spcBef>
                <a:spcPts val="1600"/>
              </a:spcBef>
              <a:spcAft>
                <a:spcPts val="0"/>
              </a:spcAft>
              <a:buSzPts val="3200"/>
              <a:buNone/>
              <a:defRPr/>
            </a:lvl2pPr>
            <a:lvl3pPr lvl="2" algn="l">
              <a:lnSpc>
                <a:spcPct val="115000"/>
              </a:lnSpc>
              <a:spcBef>
                <a:spcPts val="1600"/>
              </a:spcBef>
              <a:spcAft>
                <a:spcPts val="0"/>
              </a:spcAft>
              <a:buSzPts val="2400"/>
              <a:buNone/>
              <a:defRPr/>
            </a:lvl3pPr>
            <a:lvl4pPr lvl="3" algn="l">
              <a:lnSpc>
                <a:spcPct val="115000"/>
              </a:lnSpc>
              <a:spcBef>
                <a:spcPts val="1600"/>
              </a:spcBef>
              <a:spcAft>
                <a:spcPts val="0"/>
              </a:spcAft>
              <a:buSzPts val="2400"/>
              <a:buNone/>
              <a:defRPr/>
            </a:lvl4pPr>
            <a:lvl5pPr lvl="4" algn="l">
              <a:lnSpc>
                <a:spcPct val="115000"/>
              </a:lnSpc>
              <a:spcBef>
                <a:spcPts val="1600"/>
              </a:spcBef>
              <a:spcAft>
                <a:spcPts val="0"/>
              </a:spcAft>
              <a:buSzPts val="18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p:nvPr/>
        </p:nvSpPr>
        <p:spPr>
          <a:xfrm>
            <a:off x="457200" y="548640"/>
            <a:ext cx="8229600" cy="685800"/>
          </a:xfrm>
          <a:prstGeom prst="rect">
            <a:avLst/>
          </a:prstGeom>
          <a:solidFill>
            <a:srgbClr val="9A2F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3200"/>
              <a:buFont typeface="Arial"/>
              <a:buNone/>
            </a:pPr>
            <a:r>
              <a:rPr b="0" i="0" lang="en" sz="3200" u="none" cap="none" strike="noStrike">
                <a:solidFill>
                  <a:srgbClr val="FFFFFF"/>
                </a:solidFill>
                <a:latin typeface="Boogaloo"/>
                <a:ea typeface="Boogaloo"/>
                <a:cs typeface="Boogaloo"/>
                <a:sym typeface="Boogaloo"/>
              </a:rPr>
              <a:t>Slide Title</a:t>
            </a:r>
            <a:endParaRPr b="0" i="0" sz="3200" u="none" cap="none" strike="noStrike">
              <a:solidFill>
                <a:srgbClr val="FFFFFF"/>
              </a:solidFill>
              <a:latin typeface="Boogaloo"/>
              <a:ea typeface="Boogaloo"/>
              <a:cs typeface="Boogaloo"/>
              <a:sym typeface="Boogaloo"/>
            </a:endParaRPr>
          </a:p>
        </p:txBody>
      </p:sp>
      <p:sp>
        <p:nvSpPr>
          <p:cNvPr id="27" name="Google Shape;27;p6"/>
          <p:cNvSpPr/>
          <p:nvPr/>
        </p:nvSpPr>
        <p:spPr>
          <a:xfrm>
            <a:off x="457200" y="0"/>
            <a:ext cx="3719034" cy="548640"/>
          </a:xfrm>
          <a:custGeom>
            <a:rect b="b" l="l" r="r" t="t"/>
            <a:pathLst>
              <a:path extrusionOk="0" h="21600" w="21600">
                <a:moveTo>
                  <a:pt x="0" y="0"/>
                </a:moveTo>
                <a:lnTo>
                  <a:pt x="21600" y="0"/>
                </a:lnTo>
                <a:lnTo>
                  <a:pt x="21501" y="21600"/>
                </a:lnTo>
                <a:lnTo>
                  <a:pt x="0" y="21600"/>
                </a:lnTo>
                <a:lnTo>
                  <a:pt x="0" y="0"/>
                </a:lnTo>
                <a:close/>
              </a:path>
            </a:pathLst>
          </a:cu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EA7D73"/>
              </a:buClr>
              <a:buSzPts val="2000"/>
              <a:buFont typeface="Arial"/>
              <a:buNone/>
            </a:pPr>
            <a:r>
              <a:rPr b="1" i="0" lang="en" sz="1800" u="none" cap="none" strike="noStrike">
                <a:solidFill>
                  <a:srgbClr val="9A2F3E"/>
                </a:solidFill>
                <a:latin typeface="Boogaloo"/>
                <a:ea typeface="Boogaloo"/>
                <a:cs typeface="Boogaloo"/>
                <a:sym typeface="Boogaloo"/>
              </a:rPr>
              <a:t>Slide ID</a:t>
            </a:r>
            <a:endParaRPr b="0" i="0" sz="1800" u="none" cap="none" strike="noStrike">
              <a:solidFill>
                <a:srgbClr val="9A2F3E"/>
              </a:solidFill>
              <a:latin typeface="Boogaloo"/>
              <a:ea typeface="Boogaloo"/>
              <a:cs typeface="Boogaloo"/>
              <a:sym typeface="Boogaloo"/>
            </a:endParaRPr>
          </a:p>
        </p:txBody>
      </p:sp>
      <p:sp>
        <p:nvSpPr>
          <p:cNvPr id="28" name="Google Shape;28;p6"/>
          <p:cNvSpPr/>
          <p:nvPr/>
        </p:nvSpPr>
        <p:spPr>
          <a:xfrm>
            <a:off x="4967825" y="0"/>
            <a:ext cx="3719034" cy="548640"/>
          </a:xfrm>
          <a:custGeom>
            <a:rect b="b" l="l" r="r" t="t"/>
            <a:pathLst>
              <a:path extrusionOk="0" h="21600" w="21600">
                <a:moveTo>
                  <a:pt x="0" y="0"/>
                </a:moveTo>
                <a:lnTo>
                  <a:pt x="21600" y="0"/>
                </a:lnTo>
                <a:lnTo>
                  <a:pt x="21501" y="21600"/>
                </a:lnTo>
                <a:lnTo>
                  <a:pt x="0" y="21600"/>
                </a:lnTo>
                <a:lnTo>
                  <a:pt x="0" y="0"/>
                </a:lnTo>
                <a:close/>
              </a:path>
            </a:pathLst>
          </a:custGeom>
          <a:noFill/>
          <a:ln>
            <a:noFill/>
          </a:ln>
        </p:spPr>
        <p:txBody>
          <a:bodyPr anchorCtr="0" anchor="b" bIns="91425" lIns="91425" spcFirstLastPara="1" rIns="91425" wrap="square" tIns="91425">
            <a:noAutofit/>
          </a:bodyPr>
          <a:lstStyle/>
          <a:p>
            <a:pPr indent="0" lvl="0" marL="0" marR="0" rtl="0" algn="r">
              <a:lnSpc>
                <a:spcPct val="100000"/>
              </a:lnSpc>
              <a:spcBef>
                <a:spcPts val="0"/>
              </a:spcBef>
              <a:spcAft>
                <a:spcPts val="0"/>
              </a:spcAft>
              <a:buClr>
                <a:srgbClr val="EA7D73"/>
              </a:buClr>
              <a:buSzPts val="2000"/>
              <a:buFont typeface="Arial"/>
              <a:buNone/>
            </a:pPr>
            <a:r>
              <a:rPr b="1" i="0" lang="en" sz="1800" u="none" cap="none" strike="noStrike">
                <a:solidFill>
                  <a:srgbClr val="9A2F3E"/>
                </a:solidFill>
                <a:latin typeface="Boogaloo"/>
                <a:ea typeface="Boogaloo"/>
                <a:cs typeface="Boogaloo"/>
                <a:sym typeface="Boogaloo"/>
              </a:rPr>
              <a:t>Unit ID • Lesson ID</a:t>
            </a:r>
            <a:endParaRPr b="0" i="0" sz="1800" u="none" cap="none" strike="noStrike">
              <a:solidFill>
                <a:srgbClr val="9A2F3E"/>
              </a:solidFill>
              <a:latin typeface="Boogaloo"/>
              <a:ea typeface="Boogaloo"/>
              <a:cs typeface="Boogaloo"/>
              <a:sym typeface="Boogaloo"/>
            </a:endParaRPr>
          </a:p>
        </p:txBody>
      </p:sp>
      <p:sp>
        <p:nvSpPr>
          <p:cNvPr id="29" name="Google Shape;29;p6"/>
          <p:cNvSpPr txBox="1"/>
          <p:nvPr>
            <p:ph idx="1" type="subTitle"/>
          </p:nvPr>
        </p:nvSpPr>
        <p:spPr>
          <a:xfrm>
            <a:off x="457200" y="74350"/>
            <a:ext cx="3148800" cy="4743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3600"/>
              <a:buNone/>
              <a:defRPr sz="1800"/>
            </a:lvl1pPr>
            <a:lvl2pPr lvl="1" algn="l">
              <a:lnSpc>
                <a:spcPct val="115000"/>
              </a:lnSpc>
              <a:spcBef>
                <a:spcPts val="1600"/>
              </a:spcBef>
              <a:spcAft>
                <a:spcPts val="0"/>
              </a:spcAft>
              <a:buSzPts val="3200"/>
              <a:buNone/>
              <a:defRPr/>
            </a:lvl2pPr>
            <a:lvl3pPr lvl="2" algn="l">
              <a:lnSpc>
                <a:spcPct val="115000"/>
              </a:lnSpc>
              <a:spcBef>
                <a:spcPts val="1600"/>
              </a:spcBef>
              <a:spcAft>
                <a:spcPts val="0"/>
              </a:spcAft>
              <a:buSzPts val="2400"/>
              <a:buNone/>
              <a:defRPr/>
            </a:lvl3pPr>
            <a:lvl4pPr lvl="3" algn="l">
              <a:lnSpc>
                <a:spcPct val="115000"/>
              </a:lnSpc>
              <a:spcBef>
                <a:spcPts val="1600"/>
              </a:spcBef>
              <a:spcAft>
                <a:spcPts val="0"/>
              </a:spcAft>
              <a:buSzPts val="2400"/>
              <a:buNone/>
              <a:defRPr/>
            </a:lvl4pPr>
            <a:lvl5pPr lvl="4" algn="l">
              <a:lnSpc>
                <a:spcPct val="115000"/>
              </a:lnSpc>
              <a:spcBef>
                <a:spcPts val="1600"/>
              </a:spcBef>
              <a:spcAft>
                <a:spcPts val="0"/>
              </a:spcAft>
              <a:buSzPts val="18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p:txBody>
      </p:sp>
      <p:sp>
        <p:nvSpPr>
          <p:cNvPr id="30" name="Google Shape;30;p6"/>
          <p:cNvSpPr txBox="1"/>
          <p:nvPr>
            <p:ph type="title"/>
          </p:nvPr>
        </p:nvSpPr>
        <p:spPr>
          <a:xfrm>
            <a:off x="457200" y="548650"/>
            <a:ext cx="8229600" cy="685800"/>
          </a:xfrm>
          <a:prstGeom prst="rect">
            <a:avLst/>
          </a:prstGeom>
          <a:solidFill>
            <a:srgbClr val="9A2F3E"/>
          </a:solid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3200"/>
              <a:buFont typeface="Arial"/>
              <a:buNone/>
              <a:defRPr b="0" i="0" sz="3200" u="none" cap="none" strike="noStrike">
                <a:solidFill>
                  <a:srgbClr val="FFFFFF"/>
                </a:solidFill>
                <a:latin typeface="Boogaloo"/>
                <a:ea typeface="Boogaloo"/>
                <a:cs typeface="Boogaloo"/>
                <a:sym typeface="Boogalo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9pPr>
          </a:lstStyle>
          <a:p/>
        </p:txBody>
      </p:sp>
      <p:sp>
        <p:nvSpPr>
          <p:cNvPr id="31" name="Google Shape;31;p6"/>
          <p:cNvSpPr txBox="1"/>
          <p:nvPr>
            <p:ph idx="2" type="subTitle"/>
          </p:nvPr>
        </p:nvSpPr>
        <p:spPr>
          <a:xfrm>
            <a:off x="5538000" y="74350"/>
            <a:ext cx="3148800" cy="474300"/>
          </a:xfrm>
          <a:prstGeom prst="rect">
            <a:avLst/>
          </a:prstGeom>
          <a:noFill/>
          <a:ln>
            <a:noFill/>
          </a:ln>
        </p:spPr>
        <p:txBody>
          <a:bodyPr anchorCtr="0" anchor="t" bIns="91425" lIns="91425" spcFirstLastPara="1" rIns="91425" wrap="square" tIns="91425">
            <a:noAutofit/>
          </a:bodyPr>
          <a:lstStyle>
            <a:lvl1pPr lvl="0" algn="r">
              <a:lnSpc>
                <a:spcPct val="115000"/>
              </a:lnSpc>
              <a:spcBef>
                <a:spcPts val="0"/>
              </a:spcBef>
              <a:spcAft>
                <a:spcPts val="0"/>
              </a:spcAft>
              <a:buSzPts val="3600"/>
              <a:buNone/>
              <a:defRPr sz="1800"/>
            </a:lvl1pPr>
            <a:lvl2pPr lvl="1" algn="l">
              <a:lnSpc>
                <a:spcPct val="115000"/>
              </a:lnSpc>
              <a:spcBef>
                <a:spcPts val="1600"/>
              </a:spcBef>
              <a:spcAft>
                <a:spcPts val="0"/>
              </a:spcAft>
              <a:buSzPts val="3200"/>
              <a:buNone/>
              <a:defRPr/>
            </a:lvl2pPr>
            <a:lvl3pPr lvl="2" algn="l">
              <a:lnSpc>
                <a:spcPct val="115000"/>
              </a:lnSpc>
              <a:spcBef>
                <a:spcPts val="1600"/>
              </a:spcBef>
              <a:spcAft>
                <a:spcPts val="0"/>
              </a:spcAft>
              <a:buSzPts val="2400"/>
              <a:buNone/>
              <a:defRPr/>
            </a:lvl3pPr>
            <a:lvl4pPr lvl="3" algn="l">
              <a:lnSpc>
                <a:spcPct val="115000"/>
              </a:lnSpc>
              <a:spcBef>
                <a:spcPts val="1600"/>
              </a:spcBef>
              <a:spcAft>
                <a:spcPts val="0"/>
              </a:spcAft>
              <a:buSzPts val="2400"/>
              <a:buNone/>
              <a:defRPr/>
            </a:lvl4pPr>
            <a:lvl5pPr lvl="4" algn="l">
              <a:lnSpc>
                <a:spcPct val="115000"/>
              </a:lnSpc>
              <a:spcBef>
                <a:spcPts val="1600"/>
              </a:spcBef>
              <a:spcAft>
                <a:spcPts val="0"/>
              </a:spcAft>
              <a:buSzPts val="18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2" name="Shape 32"/>
        <p:cNvGrpSpPr/>
        <p:nvPr/>
      </p:nvGrpSpPr>
      <p:grpSpPr>
        <a:xfrm>
          <a:off x="0" y="0"/>
          <a:ext cx="0" cy="0"/>
          <a:chOff x="0" y="0"/>
          <a:chExt cx="0" cy="0"/>
        </a:xfrm>
      </p:grpSpPr>
      <p:sp>
        <p:nvSpPr>
          <p:cNvPr id="33" name="Google Shape;33;p7"/>
          <p:cNvSpPr txBox="1"/>
          <p:nvPr>
            <p:ph type="title"/>
          </p:nvPr>
        </p:nvSpPr>
        <p:spPr>
          <a:xfrm>
            <a:off x="457200" y="1644225"/>
            <a:ext cx="3853500" cy="1976400"/>
          </a:xfrm>
          <a:prstGeom prst="rect">
            <a:avLst/>
          </a:prstGeom>
          <a:noFill/>
          <a:ln>
            <a:noFill/>
          </a:ln>
        </p:spPr>
        <p:txBody>
          <a:bodyPr anchorCtr="0" anchor="b" bIns="91425" lIns="91425" spcFirstLastPara="1" rIns="91425" wrap="square" tIns="91425">
            <a:noAutofit/>
          </a:bodyPr>
          <a:lstStyle>
            <a:lvl1pPr lvl="0" marR="0" rtl="0" algn="ctr">
              <a:lnSpc>
                <a:spcPct val="100000"/>
              </a:lnSpc>
              <a:spcBef>
                <a:spcPts val="0"/>
              </a:spcBef>
              <a:spcAft>
                <a:spcPts val="0"/>
              </a:spcAft>
              <a:buClr>
                <a:srgbClr val="9A2F3E"/>
              </a:buClr>
              <a:buSzPts val="2400"/>
              <a:buFont typeface="Cabin Condensed"/>
              <a:buChar char="●"/>
              <a:defRPr b="0" i="0" sz="2400" u="none" cap="none" strike="noStrike">
                <a:solidFill>
                  <a:srgbClr val="9A2F3E"/>
                </a:solidFill>
                <a:latin typeface="Cabin Condensed"/>
                <a:ea typeface="Cabin Condensed"/>
                <a:cs typeface="Cabin Condensed"/>
                <a:sym typeface="Cabin Condensed"/>
              </a:defRPr>
            </a:lvl1pPr>
            <a:lvl2pPr lvl="1" marR="0" rtl="0" algn="ctr">
              <a:lnSpc>
                <a:spcPct val="100000"/>
              </a:lnSpc>
              <a:spcBef>
                <a:spcPts val="0"/>
              </a:spcBef>
              <a:spcAft>
                <a:spcPts val="0"/>
              </a:spcAft>
              <a:buClr>
                <a:srgbClr val="000000"/>
              </a:buClr>
              <a:buSzPts val="4200"/>
              <a:buFont typeface="Arial"/>
              <a:buChar char="○"/>
              <a:defRPr b="0" i="0" sz="42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4200"/>
              <a:buFont typeface="Arial"/>
              <a:buChar char="■"/>
              <a:defRPr b="0" i="0" sz="42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4200"/>
              <a:buFont typeface="Arial"/>
              <a:buChar char="●"/>
              <a:defRPr b="0" i="0" sz="42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4200"/>
              <a:buFont typeface="Arial"/>
              <a:buChar char="○"/>
              <a:defRPr b="0" i="0" sz="42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4200"/>
              <a:buFont typeface="Arial"/>
              <a:buChar char="■"/>
              <a:defRPr b="0" i="0" sz="42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4200"/>
              <a:buFont typeface="Arial"/>
              <a:buChar char="●"/>
              <a:defRPr b="0" i="0" sz="42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4200"/>
              <a:buFont typeface="Arial"/>
              <a:buChar char="○"/>
              <a:defRPr b="0" i="0" sz="42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4200"/>
              <a:buFont typeface="Arial"/>
              <a:buChar char="■"/>
              <a:defRPr b="0" i="0" sz="4200" u="none" cap="none" strike="noStrike">
                <a:solidFill>
                  <a:srgbClr val="000000"/>
                </a:solidFill>
                <a:latin typeface="Arial"/>
                <a:ea typeface="Arial"/>
                <a:cs typeface="Arial"/>
                <a:sym typeface="Arial"/>
              </a:defRPr>
            </a:lvl9pPr>
          </a:lstStyle>
          <a:p/>
        </p:txBody>
      </p:sp>
      <p:sp>
        <p:nvSpPr>
          <p:cNvPr id="34" name="Google Shape;34;p7"/>
          <p:cNvSpPr txBox="1"/>
          <p:nvPr>
            <p:ph idx="1" type="subTitle"/>
          </p:nvPr>
        </p:nvSpPr>
        <p:spPr>
          <a:xfrm>
            <a:off x="457225" y="3737425"/>
            <a:ext cx="3853500" cy="1646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0B0B0B"/>
              </a:buClr>
              <a:buSzPts val="1800"/>
              <a:buFont typeface="Cabin"/>
              <a:buNone/>
              <a:defRPr sz="1800">
                <a:solidFill>
                  <a:srgbClr val="0B0B0B"/>
                </a:solidFill>
                <a:latin typeface="Cabin"/>
                <a:ea typeface="Cabin"/>
                <a:cs typeface="Cabin"/>
                <a:sym typeface="Cabin"/>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5" name="Google Shape;35;p7"/>
          <p:cNvSpPr txBox="1"/>
          <p:nvPr>
            <p:ph idx="2" type="subTitle"/>
          </p:nvPr>
        </p:nvSpPr>
        <p:spPr>
          <a:xfrm>
            <a:off x="457200" y="74350"/>
            <a:ext cx="3148800" cy="4743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3600"/>
              <a:buNone/>
              <a:defRPr sz="1800"/>
            </a:lvl1pPr>
            <a:lvl2pPr lvl="1" algn="l">
              <a:lnSpc>
                <a:spcPct val="115000"/>
              </a:lnSpc>
              <a:spcBef>
                <a:spcPts val="1600"/>
              </a:spcBef>
              <a:spcAft>
                <a:spcPts val="0"/>
              </a:spcAft>
              <a:buSzPts val="3200"/>
              <a:buNone/>
              <a:defRPr/>
            </a:lvl2pPr>
            <a:lvl3pPr lvl="2" algn="l">
              <a:lnSpc>
                <a:spcPct val="115000"/>
              </a:lnSpc>
              <a:spcBef>
                <a:spcPts val="1600"/>
              </a:spcBef>
              <a:spcAft>
                <a:spcPts val="0"/>
              </a:spcAft>
              <a:buSzPts val="2400"/>
              <a:buNone/>
              <a:defRPr/>
            </a:lvl3pPr>
            <a:lvl4pPr lvl="3" algn="l">
              <a:lnSpc>
                <a:spcPct val="115000"/>
              </a:lnSpc>
              <a:spcBef>
                <a:spcPts val="1600"/>
              </a:spcBef>
              <a:spcAft>
                <a:spcPts val="0"/>
              </a:spcAft>
              <a:buSzPts val="2400"/>
              <a:buNone/>
              <a:defRPr/>
            </a:lvl4pPr>
            <a:lvl5pPr lvl="4" algn="l">
              <a:lnSpc>
                <a:spcPct val="115000"/>
              </a:lnSpc>
              <a:spcBef>
                <a:spcPts val="1600"/>
              </a:spcBef>
              <a:spcAft>
                <a:spcPts val="0"/>
              </a:spcAft>
              <a:buSzPts val="18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p:txBody>
      </p:sp>
      <p:sp>
        <p:nvSpPr>
          <p:cNvPr id="36" name="Google Shape;36;p7"/>
          <p:cNvSpPr txBox="1"/>
          <p:nvPr>
            <p:ph idx="3" type="title"/>
          </p:nvPr>
        </p:nvSpPr>
        <p:spPr>
          <a:xfrm>
            <a:off x="457200" y="548650"/>
            <a:ext cx="8229600" cy="685800"/>
          </a:xfrm>
          <a:prstGeom prst="rect">
            <a:avLst/>
          </a:prstGeom>
          <a:solidFill>
            <a:srgbClr val="9A2F3E"/>
          </a:solid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3200"/>
              <a:buFont typeface="Arial"/>
              <a:buNone/>
              <a:defRPr b="0" i="0" sz="3200" u="none" cap="none" strike="noStrike">
                <a:solidFill>
                  <a:srgbClr val="FFFFFF"/>
                </a:solidFill>
                <a:latin typeface="Boogaloo"/>
                <a:ea typeface="Boogaloo"/>
                <a:cs typeface="Boogaloo"/>
                <a:sym typeface="Boogalo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9pPr>
          </a:lstStyle>
          <a:p/>
        </p:txBody>
      </p:sp>
      <p:sp>
        <p:nvSpPr>
          <p:cNvPr id="37" name="Google Shape;37;p7"/>
          <p:cNvSpPr txBox="1"/>
          <p:nvPr>
            <p:ph idx="4" type="subTitle"/>
          </p:nvPr>
        </p:nvSpPr>
        <p:spPr>
          <a:xfrm>
            <a:off x="5538000" y="74350"/>
            <a:ext cx="3148800" cy="474300"/>
          </a:xfrm>
          <a:prstGeom prst="rect">
            <a:avLst/>
          </a:prstGeom>
          <a:noFill/>
          <a:ln>
            <a:noFill/>
          </a:ln>
        </p:spPr>
        <p:txBody>
          <a:bodyPr anchorCtr="0" anchor="t" bIns="91425" lIns="91425" spcFirstLastPara="1" rIns="91425" wrap="square" tIns="91425">
            <a:noAutofit/>
          </a:bodyPr>
          <a:lstStyle>
            <a:lvl1pPr lvl="0" algn="r">
              <a:lnSpc>
                <a:spcPct val="115000"/>
              </a:lnSpc>
              <a:spcBef>
                <a:spcPts val="0"/>
              </a:spcBef>
              <a:spcAft>
                <a:spcPts val="0"/>
              </a:spcAft>
              <a:buSzPts val="3600"/>
              <a:buNone/>
              <a:defRPr sz="1800"/>
            </a:lvl1pPr>
            <a:lvl2pPr lvl="1" algn="l">
              <a:lnSpc>
                <a:spcPct val="115000"/>
              </a:lnSpc>
              <a:spcBef>
                <a:spcPts val="1600"/>
              </a:spcBef>
              <a:spcAft>
                <a:spcPts val="0"/>
              </a:spcAft>
              <a:buSzPts val="3200"/>
              <a:buNone/>
              <a:defRPr/>
            </a:lvl2pPr>
            <a:lvl3pPr lvl="2" algn="l">
              <a:lnSpc>
                <a:spcPct val="115000"/>
              </a:lnSpc>
              <a:spcBef>
                <a:spcPts val="1600"/>
              </a:spcBef>
              <a:spcAft>
                <a:spcPts val="0"/>
              </a:spcAft>
              <a:buSzPts val="2400"/>
              <a:buNone/>
              <a:defRPr/>
            </a:lvl3pPr>
            <a:lvl4pPr lvl="3" algn="l">
              <a:lnSpc>
                <a:spcPct val="115000"/>
              </a:lnSpc>
              <a:spcBef>
                <a:spcPts val="1600"/>
              </a:spcBef>
              <a:spcAft>
                <a:spcPts val="0"/>
              </a:spcAft>
              <a:buSzPts val="2400"/>
              <a:buNone/>
              <a:defRPr/>
            </a:lvl4pPr>
            <a:lvl5pPr lvl="4" algn="l">
              <a:lnSpc>
                <a:spcPct val="115000"/>
              </a:lnSpc>
              <a:spcBef>
                <a:spcPts val="1600"/>
              </a:spcBef>
              <a:spcAft>
                <a:spcPts val="0"/>
              </a:spcAft>
              <a:buSzPts val="18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p:txBody>
      </p:sp>
      <p:sp>
        <p:nvSpPr>
          <p:cNvPr id="38" name="Google Shape;38;p7"/>
          <p:cNvSpPr txBox="1"/>
          <p:nvPr>
            <p:ph idx="5" type="body"/>
          </p:nvPr>
        </p:nvSpPr>
        <p:spPr>
          <a:xfrm>
            <a:off x="4568850" y="1676825"/>
            <a:ext cx="4117800" cy="4418100"/>
          </a:xfrm>
          <a:prstGeom prst="rect">
            <a:avLst/>
          </a:prstGeom>
          <a:solidFill>
            <a:srgbClr val="F5EDEF"/>
          </a:solidFill>
          <a:ln cap="flat" cmpd="sng" w="9525">
            <a:solidFill>
              <a:srgbClr val="9A2F3E"/>
            </a:solidFill>
            <a:prstDash val="solid"/>
            <a:round/>
            <a:headEnd len="sm" w="sm" type="none"/>
            <a:tailEnd len="sm" w="sm" type="none"/>
          </a:ln>
        </p:spPr>
        <p:txBody>
          <a:bodyPr anchorCtr="0" anchor="t" bIns="91425" lIns="91425" spcFirstLastPara="1" rIns="91425" wrap="square" tIns="91425">
            <a:noAutofit/>
          </a:bodyPr>
          <a:lstStyle>
            <a:lvl1pPr indent="-457200" lvl="0" marL="457200" algn="l">
              <a:lnSpc>
                <a:spcPct val="115000"/>
              </a:lnSpc>
              <a:spcBef>
                <a:spcPts val="0"/>
              </a:spcBef>
              <a:spcAft>
                <a:spcPts val="0"/>
              </a:spcAft>
              <a:buSzPts val="3600"/>
              <a:buChar char="●"/>
              <a:defRPr/>
            </a:lvl1pPr>
            <a:lvl2pPr indent="-431800" lvl="1" marL="914400" algn="l">
              <a:lnSpc>
                <a:spcPct val="115000"/>
              </a:lnSpc>
              <a:spcBef>
                <a:spcPts val="1600"/>
              </a:spcBef>
              <a:spcAft>
                <a:spcPts val="0"/>
              </a:spcAft>
              <a:buSzPts val="3200"/>
              <a:buChar char="○"/>
              <a:defRPr/>
            </a:lvl2pPr>
            <a:lvl3pPr indent="-381000" lvl="2" marL="1371600" algn="l">
              <a:lnSpc>
                <a:spcPct val="115000"/>
              </a:lnSpc>
              <a:spcBef>
                <a:spcPts val="1600"/>
              </a:spcBef>
              <a:spcAft>
                <a:spcPts val="0"/>
              </a:spcAft>
              <a:buSzPts val="2400"/>
              <a:buChar char="■"/>
              <a:defRPr/>
            </a:lvl3pPr>
            <a:lvl4pPr indent="-381000" lvl="3" marL="1828800" algn="l">
              <a:lnSpc>
                <a:spcPct val="115000"/>
              </a:lnSpc>
              <a:spcBef>
                <a:spcPts val="1600"/>
              </a:spcBef>
              <a:spcAft>
                <a:spcPts val="0"/>
              </a:spcAft>
              <a:buSzPts val="2400"/>
              <a:buChar char="●"/>
              <a:defRPr/>
            </a:lvl4pPr>
            <a:lvl5pPr indent="-342900" lvl="4" marL="2286000" algn="l">
              <a:lnSpc>
                <a:spcPct val="115000"/>
              </a:lnSpc>
              <a:spcBef>
                <a:spcPts val="1600"/>
              </a:spcBef>
              <a:spcAft>
                <a:spcPts val="0"/>
              </a:spcAft>
              <a:buSzPts val="18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eneral Content">
  <p:cSld name="SECTION_TITLE_AND_DESCRIPTION_1">
    <p:spTree>
      <p:nvGrpSpPr>
        <p:cNvPr id="39" name="Shape 39"/>
        <p:cNvGrpSpPr/>
        <p:nvPr/>
      </p:nvGrpSpPr>
      <p:grpSpPr>
        <a:xfrm>
          <a:off x="0" y="0"/>
          <a:ext cx="0" cy="0"/>
          <a:chOff x="0" y="0"/>
          <a:chExt cx="0" cy="0"/>
        </a:xfrm>
      </p:grpSpPr>
      <p:sp>
        <p:nvSpPr>
          <p:cNvPr id="40" name="Google Shape;40;p8"/>
          <p:cNvSpPr txBox="1"/>
          <p:nvPr>
            <p:ph type="title"/>
          </p:nvPr>
        </p:nvSpPr>
        <p:spPr>
          <a:xfrm>
            <a:off x="457200" y="1650950"/>
            <a:ext cx="8229600" cy="1972800"/>
          </a:xfrm>
          <a:prstGeom prst="rect">
            <a:avLst/>
          </a:prstGeom>
          <a:noFill/>
          <a:ln>
            <a:noFill/>
          </a:ln>
        </p:spPr>
        <p:txBody>
          <a:bodyPr anchorCtr="0" anchor="b" bIns="91425" lIns="91425" spcFirstLastPara="1" rIns="91425" wrap="square" tIns="91425">
            <a:noAutofit/>
          </a:bodyPr>
          <a:lstStyle>
            <a:lvl1pPr lvl="0" marR="0" rtl="0" algn="ctr">
              <a:lnSpc>
                <a:spcPct val="100000"/>
              </a:lnSpc>
              <a:spcBef>
                <a:spcPts val="0"/>
              </a:spcBef>
              <a:spcAft>
                <a:spcPts val="0"/>
              </a:spcAft>
              <a:buClr>
                <a:srgbClr val="9A2F3E"/>
              </a:buClr>
              <a:buSzPts val="2400"/>
              <a:buFont typeface="Cabin Condensed"/>
              <a:buChar char="●"/>
              <a:defRPr b="0" i="0" sz="2400" u="none" cap="none" strike="noStrike">
                <a:solidFill>
                  <a:srgbClr val="9A2F3E"/>
                </a:solidFill>
                <a:latin typeface="Cabin Condensed"/>
                <a:ea typeface="Cabin Condensed"/>
                <a:cs typeface="Cabin Condensed"/>
                <a:sym typeface="Cabin Condensed"/>
              </a:defRPr>
            </a:lvl1pPr>
            <a:lvl2pPr lvl="1" marR="0" rtl="0" algn="ctr">
              <a:lnSpc>
                <a:spcPct val="100000"/>
              </a:lnSpc>
              <a:spcBef>
                <a:spcPts val="0"/>
              </a:spcBef>
              <a:spcAft>
                <a:spcPts val="0"/>
              </a:spcAft>
              <a:buClr>
                <a:srgbClr val="000000"/>
              </a:buClr>
              <a:buSzPts val="4200"/>
              <a:buFont typeface="Arial"/>
              <a:buChar char="○"/>
              <a:defRPr b="0" i="0" sz="42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4200"/>
              <a:buFont typeface="Arial"/>
              <a:buChar char="■"/>
              <a:defRPr b="0" i="0" sz="42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4200"/>
              <a:buFont typeface="Arial"/>
              <a:buChar char="●"/>
              <a:defRPr b="0" i="0" sz="42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4200"/>
              <a:buFont typeface="Arial"/>
              <a:buChar char="○"/>
              <a:defRPr b="0" i="0" sz="42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4200"/>
              <a:buFont typeface="Arial"/>
              <a:buChar char="■"/>
              <a:defRPr b="0" i="0" sz="42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4200"/>
              <a:buFont typeface="Arial"/>
              <a:buChar char="●"/>
              <a:defRPr b="0" i="0" sz="42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4200"/>
              <a:buFont typeface="Arial"/>
              <a:buChar char="○"/>
              <a:defRPr b="0" i="0" sz="42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4200"/>
              <a:buFont typeface="Arial"/>
              <a:buChar char="■"/>
              <a:defRPr b="0" i="0" sz="4200" u="none" cap="none" strike="noStrike">
                <a:solidFill>
                  <a:srgbClr val="000000"/>
                </a:solidFill>
                <a:latin typeface="Arial"/>
                <a:ea typeface="Arial"/>
                <a:cs typeface="Arial"/>
                <a:sym typeface="Arial"/>
              </a:defRPr>
            </a:lvl9pPr>
          </a:lstStyle>
          <a:p/>
        </p:txBody>
      </p:sp>
      <p:sp>
        <p:nvSpPr>
          <p:cNvPr id="41" name="Google Shape;41;p8"/>
          <p:cNvSpPr txBox="1"/>
          <p:nvPr>
            <p:ph idx="1" type="subTitle"/>
          </p:nvPr>
        </p:nvSpPr>
        <p:spPr>
          <a:xfrm>
            <a:off x="457200" y="3740375"/>
            <a:ext cx="8229600" cy="1643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0B0B0B"/>
              </a:buClr>
              <a:buSzPts val="1800"/>
              <a:buFont typeface="Cabin"/>
              <a:buNone/>
              <a:defRPr sz="1800">
                <a:solidFill>
                  <a:srgbClr val="0B0B0B"/>
                </a:solidFill>
                <a:latin typeface="Cabin"/>
                <a:ea typeface="Cabin"/>
                <a:cs typeface="Cabin"/>
                <a:sym typeface="Cabin"/>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2" name="Google Shape;42;p8"/>
          <p:cNvSpPr txBox="1"/>
          <p:nvPr>
            <p:ph idx="2" type="subTitle"/>
          </p:nvPr>
        </p:nvSpPr>
        <p:spPr>
          <a:xfrm>
            <a:off x="457200" y="74350"/>
            <a:ext cx="3148800" cy="4743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3600"/>
              <a:buNone/>
              <a:defRPr sz="1800"/>
            </a:lvl1pPr>
            <a:lvl2pPr lvl="1" algn="l">
              <a:lnSpc>
                <a:spcPct val="115000"/>
              </a:lnSpc>
              <a:spcBef>
                <a:spcPts val="1600"/>
              </a:spcBef>
              <a:spcAft>
                <a:spcPts val="0"/>
              </a:spcAft>
              <a:buSzPts val="3200"/>
              <a:buNone/>
              <a:defRPr/>
            </a:lvl2pPr>
            <a:lvl3pPr lvl="2" algn="l">
              <a:lnSpc>
                <a:spcPct val="115000"/>
              </a:lnSpc>
              <a:spcBef>
                <a:spcPts val="1600"/>
              </a:spcBef>
              <a:spcAft>
                <a:spcPts val="0"/>
              </a:spcAft>
              <a:buSzPts val="2400"/>
              <a:buNone/>
              <a:defRPr/>
            </a:lvl3pPr>
            <a:lvl4pPr lvl="3" algn="l">
              <a:lnSpc>
                <a:spcPct val="115000"/>
              </a:lnSpc>
              <a:spcBef>
                <a:spcPts val="1600"/>
              </a:spcBef>
              <a:spcAft>
                <a:spcPts val="0"/>
              </a:spcAft>
              <a:buSzPts val="2400"/>
              <a:buNone/>
              <a:defRPr/>
            </a:lvl4pPr>
            <a:lvl5pPr lvl="4" algn="l">
              <a:lnSpc>
                <a:spcPct val="115000"/>
              </a:lnSpc>
              <a:spcBef>
                <a:spcPts val="1600"/>
              </a:spcBef>
              <a:spcAft>
                <a:spcPts val="0"/>
              </a:spcAft>
              <a:buSzPts val="18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p:txBody>
      </p:sp>
      <p:sp>
        <p:nvSpPr>
          <p:cNvPr id="43" name="Google Shape;43;p8"/>
          <p:cNvSpPr txBox="1"/>
          <p:nvPr>
            <p:ph idx="3" type="title"/>
          </p:nvPr>
        </p:nvSpPr>
        <p:spPr>
          <a:xfrm>
            <a:off x="457200" y="548650"/>
            <a:ext cx="8229600" cy="685800"/>
          </a:xfrm>
          <a:prstGeom prst="rect">
            <a:avLst/>
          </a:prstGeom>
          <a:solidFill>
            <a:srgbClr val="9A2F3E"/>
          </a:solid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3200"/>
              <a:buFont typeface="Arial"/>
              <a:buNone/>
              <a:defRPr b="0" i="0" sz="3200" u="none" cap="none" strike="noStrike">
                <a:solidFill>
                  <a:srgbClr val="FFFFFF"/>
                </a:solidFill>
                <a:latin typeface="Boogaloo"/>
                <a:ea typeface="Boogaloo"/>
                <a:cs typeface="Boogaloo"/>
                <a:sym typeface="Boogalo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9pPr>
          </a:lstStyle>
          <a:p/>
        </p:txBody>
      </p:sp>
      <p:sp>
        <p:nvSpPr>
          <p:cNvPr id="44" name="Google Shape;44;p8"/>
          <p:cNvSpPr txBox="1"/>
          <p:nvPr>
            <p:ph idx="4" type="subTitle"/>
          </p:nvPr>
        </p:nvSpPr>
        <p:spPr>
          <a:xfrm>
            <a:off x="5538000" y="74350"/>
            <a:ext cx="3148800" cy="474300"/>
          </a:xfrm>
          <a:prstGeom prst="rect">
            <a:avLst/>
          </a:prstGeom>
          <a:noFill/>
          <a:ln>
            <a:noFill/>
          </a:ln>
        </p:spPr>
        <p:txBody>
          <a:bodyPr anchorCtr="0" anchor="t" bIns="91425" lIns="91425" spcFirstLastPara="1" rIns="91425" wrap="square" tIns="91425">
            <a:noAutofit/>
          </a:bodyPr>
          <a:lstStyle>
            <a:lvl1pPr lvl="0" algn="r">
              <a:lnSpc>
                <a:spcPct val="115000"/>
              </a:lnSpc>
              <a:spcBef>
                <a:spcPts val="0"/>
              </a:spcBef>
              <a:spcAft>
                <a:spcPts val="0"/>
              </a:spcAft>
              <a:buSzPts val="3600"/>
              <a:buNone/>
              <a:defRPr sz="1800"/>
            </a:lvl1pPr>
            <a:lvl2pPr lvl="1" algn="l">
              <a:lnSpc>
                <a:spcPct val="115000"/>
              </a:lnSpc>
              <a:spcBef>
                <a:spcPts val="1600"/>
              </a:spcBef>
              <a:spcAft>
                <a:spcPts val="0"/>
              </a:spcAft>
              <a:buSzPts val="3200"/>
              <a:buNone/>
              <a:defRPr/>
            </a:lvl2pPr>
            <a:lvl3pPr lvl="2" algn="l">
              <a:lnSpc>
                <a:spcPct val="115000"/>
              </a:lnSpc>
              <a:spcBef>
                <a:spcPts val="1600"/>
              </a:spcBef>
              <a:spcAft>
                <a:spcPts val="0"/>
              </a:spcAft>
              <a:buSzPts val="2400"/>
              <a:buNone/>
              <a:defRPr/>
            </a:lvl3pPr>
            <a:lvl4pPr lvl="3" algn="l">
              <a:lnSpc>
                <a:spcPct val="115000"/>
              </a:lnSpc>
              <a:spcBef>
                <a:spcPts val="1600"/>
              </a:spcBef>
              <a:spcAft>
                <a:spcPts val="0"/>
              </a:spcAft>
              <a:buSzPts val="2400"/>
              <a:buNone/>
              <a:defRPr/>
            </a:lvl4pPr>
            <a:lvl5pPr lvl="4" algn="l">
              <a:lnSpc>
                <a:spcPct val="115000"/>
              </a:lnSpc>
              <a:spcBef>
                <a:spcPts val="1600"/>
              </a:spcBef>
              <a:spcAft>
                <a:spcPts val="0"/>
              </a:spcAft>
              <a:buSzPts val="18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5" name="Shape 45"/>
        <p:cNvGrpSpPr/>
        <p:nvPr/>
      </p:nvGrpSpPr>
      <p:grpSpPr>
        <a:xfrm>
          <a:off x="0" y="0"/>
          <a:ext cx="0" cy="0"/>
          <a:chOff x="0" y="0"/>
          <a:chExt cx="0" cy="0"/>
        </a:xfrm>
      </p:grpSpPr>
      <p:sp>
        <p:nvSpPr>
          <p:cNvPr id="46" name="Google Shape;46;p9"/>
          <p:cNvSpPr txBox="1"/>
          <p:nvPr>
            <p:ph idx="1" type="body"/>
          </p:nvPr>
        </p:nvSpPr>
        <p:spPr>
          <a:xfrm>
            <a:off x="457200" y="5640775"/>
            <a:ext cx="5853300" cy="8067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Clr>
                <a:srgbClr val="0B0B0B"/>
              </a:buClr>
              <a:buSzPts val="1800"/>
              <a:buFont typeface="Cabin"/>
              <a:buNone/>
              <a:defRPr sz="1800">
                <a:solidFill>
                  <a:srgbClr val="0B0B0B"/>
                </a:solidFill>
                <a:latin typeface="Cabin"/>
                <a:ea typeface="Cabin"/>
                <a:cs typeface="Cabin"/>
                <a:sym typeface="Cabin"/>
              </a:defRPr>
            </a:lvl1pPr>
          </a:lstStyle>
          <a:p/>
        </p:txBody>
      </p:sp>
      <p:sp>
        <p:nvSpPr>
          <p:cNvPr id="47" name="Google Shape;47;p9"/>
          <p:cNvSpPr txBox="1"/>
          <p:nvPr>
            <p:ph idx="2" type="subTitle"/>
          </p:nvPr>
        </p:nvSpPr>
        <p:spPr>
          <a:xfrm>
            <a:off x="457200" y="74350"/>
            <a:ext cx="3148800" cy="4743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3600"/>
              <a:buNone/>
              <a:defRPr sz="1800"/>
            </a:lvl1pPr>
            <a:lvl2pPr lvl="1" algn="l">
              <a:lnSpc>
                <a:spcPct val="115000"/>
              </a:lnSpc>
              <a:spcBef>
                <a:spcPts val="1600"/>
              </a:spcBef>
              <a:spcAft>
                <a:spcPts val="0"/>
              </a:spcAft>
              <a:buSzPts val="3200"/>
              <a:buNone/>
              <a:defRPr/>
            </a:lvl2pPr>
            <a:lvl3pPr lvl="2" algn="l">
              <a:lnSpc>
                <a:spcPct val="115000"/>
              </a:lnSpc>
              <a:spcBef>
                <a:spcPts val="1600"/>
              </a:spcBef>
              <a:spcAft>
                <a:spcPts val="0"/>
              </a:spcAft>
              <a:buSzPts val="2400"/>
              <a:buNone/>
              <a:defRPr/>
            </a:lvl3pPr>
            <a:lvl4pPr lvl="3" algn="l">
              <a:lnSpc>
                <a:spcPct val="115000"/>
              </a:lnSpc>
              <a:spcBef>
                <a:spcPts val="1600"/>
              </a:spcBef>
              <a:spcAft>
                <a:spcPts val="0"/>
              </a:spcAft>
              <a:buSzPts val="2400"/>
              <a:buNone/>
              <a:defRPr/>
            </a:lvl4pPr>
            <a:lvl5pPr lvl="4" algn="l">
              <a:lnSpc>
                <a:spcPct val="115000"/>
              </a:lnSpc>
              <a:spcBef>
                <a:spcPts val="1600"/>
              </a:spcBef>
              <a:spcAft>
                <a:spcPts val="0"/>
              </a:spcAft>
              <a:buSzPts val="18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p:txBody>
      </p:sp>
      <p:sp>
        <p:nvSpPr>
          <p:cNvPr id="48" name="Google Shape;48;p9"/>
          <p:cNvSpPr txBox="1"/>
          <p:nvPr>
            <p:ph type="title"/>
          </p:nvPr>
        </p:nvSpPr>
        <p:spPr>
          <a:xfrm>
            <a:off x="457200" y="548650"/>
            <a:ext cx="8229600" cy="685800"/>
          </a:xfrm>
          <a:prstGeom prst="rect">
            <a:avLst/>
          </a:prstGeom>
          <a:solidFill>
            <a:srgbClr val="9A2F3E"/>
          </a:solid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3200"/>
              <a:buFont typeface="Arial"/>
              <a:buNone/>
              <a:defRPr b="0" i="0" sz="3200" u="none" cap="none" strike="noStrike">
                <a:solidFill>
                  <a:srgbClr val="FFFFFF"/>
                </a:solidFill>
                <a:latin typeface="Boogaloo"/>
                <a:ea typeface="Boogaloo"/>
                <a:cs typeface="Boogaloo"/>
                <a:sym typeface="Boogalo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9pPr>
          </a:lstStyle>
          <a:p/>
        </p:txBody>
      </p:sp>
      <p:sp>
        <p:nvSpPr>
          <p:cNvPr id="49" name="Google Shape;49;p9"/>
          <p:cNvSpPr txBox="1"/>
          <p:nvPr>
            <p:ph idx="3" type="subTitle"/>
          </p:nvPr>
        </p:nvSpPr>
        <p:spPr>
          <a:xfrm>
            <a:off x="5538000" y="74350"/>
            <a:ext cx="3148800" cy="474300"/>
          </a:xfrm>
          <a:prstGeom prst="rect">
            <a:avLst/>
          </a:prstGeom>
          <a:noFill/>
          <a:ln>
            <a:noFill/>
          </a:ln>
        </p:spPr>
        <p:txBody>
          <a:bodyPr anchorCtr="0" anchor="t" bIns="91425" lIns="91425" spcFirstLastPara="1" rIns="91425" wrap="square" tIns="91425">
            <a:noAutofit/>
          </a:bodyPr>
          <a:lstStyle>
            <a:lvl1pPr lvl="0" algn="r">
              <a:lnSpc>
                <a:spcPct val="115000"/>
              </a:lnSpc>
              <a:spcBef>
                <a:spcPts val="0"/>
              </a:spcBef>
              <a:spcAft>
                <a:spcPts val="0"/>
              </a:spcAft>
              <a:buSzPts val="3600"/>
              <a:buNone/>
              <a:defRPr sz="1800"/>
            </a:lvl1pPr>
            <a:lvl2pPr lvl="1" algn="l">
              <a:lnSpc>
                <a:spcPct val="115000"/>
              </a:lnSpc>
              <a:spcBef>
                <a:spcPts val="1600"/>
              </a:spcBef>
              <a:spcAft>
                <a:spcPts val="0"/>
              </a:spcAft>
              <a:buSzPts val="3200"/>
              <a:buNone/>
              <a:defRPr/>
            </a:lvl2pPr>
            <a:lvl3pPr lvl="2" algn="l">
              <a:lnSpc>
                <a:spcPct val="115000"/>
              </a:lnSpc>
              <a:spcBef>
                <a:spcPts val="1600"/>
              </a:spcBef>
              <a:spcAft>
                <a:spcPts val="0"/>
              </a:spcAft>
              <a:buSzPts val="2400"/>
              <a:buNone/>
              <a:defRPr/>
            </a:lvl3pPr>
            <a:lvl4pPr lvl="3" algn="l">
              <a:lnSpc>
                <a:spcPct val="115000"/>
              </a:lnSpc>
              <a:spcBef>
                <a:spcPts val="1600"/>
              </a:spcBef>
              <a:spcAft>
                <a:spcPts val="0"/>
              </a:spcAft>
              <a:buSzPts val="2400"/>
              <a:buNone/>
              <a:defRPr/>
            </a:lvl4pPr>
            <a:lvl5pPr lvl="4" algn="l">
              <a:lnSpc>
                <a:spcPct val="115000"/>
              </a:lnSpc>
              <a:spcBef>
                <a:spcPts val="1600"/>
              </a:spcBef>
              <a:spcAft>
                <a:spcPts val="0"/>
              </a:spcAft>
              <a:buSzPts val="18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0" name="Shape 50"/>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theme" Target="../theme/theme2.xml"/><Relationship Id="rId10" Type="http://schemas.openxmlformats.org/officeDocument/2006/relationships/slideLayout" Target="../slideLayouts/slideLayout10.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F3F3F3"/>
        </a:solidFill>
      </p:bgPr>
    </p:bg>
    <p:spTree>
      <p:nvGrpSpPr>
        <p:cNvPr id="5" name="Shape 5"/>
        <p:cNvGrpSpPr/>
        <p:nvPr/>
      </p:nvGrpSpPr>
      <p:grpSpPr>
        <a:xfrm>
          <a:off x="0" y="0"/>
          <a:ext cx="0" cy="0"/>
          <a:chOff x="0" y="0"/>
          <a:chExt cx="0" cy="0"/>
        </a:xfrm>
      </p:grpSpPr>
      <p:sp>
        <p:nvSpPr>
          <p:cNvPr id="6" name="Google Shape;6;p1"/>
          <p:cNvSpPr txBox="1"/>
          <p:nvPr>
            <p:ph idx="1" type="body"/>
          </p:nvPr>
        </p:nvSpPr>
        <p:spPr>
          <a:xfrm>
            <a:off x="489850" y="1536625"/>
            <a:ext cx="8342400" cy="4555200"/>
          </a:xfrm>
          <a:prstGeom prst="rect">
            <a:avLst/>
          </a:prstGeom>
          <a:noFill/>
          <a:ln>
            <a:noFill/>
          </a:ln>
        </p:spPr>
        <p:txBody>
          <a:bodyPr anchorCtr="0" anchor="t" bIns="91425" lIns="91425" spcFirstLastPara="1" rIns="91425" wrap="square" tIns="91425">
            <a:noAutofit/>
          </a:bodyPr>
          <a:lstStyle>
            <a:lvl1pPr indent="-457200" lvl="0" marL="457200" marR="0" rtl="0" algn="l">
              <a:lnSpc>
                <a:spcPct val="115000"/>
              </a:lnSpc>
              <a:spcBef>
                <a:spcPts val="0"/>
              </a:spcBef>
              <a:spcAft>
                <a:spcPts val="0"/>
              </a:spcAft>
              <a:buClr>
                <a:srgbClr val="9A2F3E"/>
              </a:buClr>
              <a:buSzPts val="3600"/>
              <a:buFont typeface="Boogaloo"/>
              <a:buChar char="●"/>
              <a:defRPr b="0" i="0" sz="3600" u="none" cap="none" strike="noStrike">
                <a:solidFill>
                  <a:srgbClr val="9A2F3E"/>
                </a:solidFill>
                <a:latin typeface="Boogaloo"/>
                <a:ea typeface="Boogaloo"/>
                <a:cs typeface="Boogaloo"/>
                <a:sym typeface="Boogaloo"/>
              </a:defRPr>
            </a:lvl1pPr>
            <a:lvl2pPr indent="-431800" lvl="1" marL="914400" marR="0" rtl="0" algn="l">
              <a:lnSpc>
                <a:spcPct val="115000"/>
              </a:lnSpc>
              <a:spcBef>
                <a:spcPts val="1600"/>
              </a:spcBef>
              <a:spcAft>
                <a:spcPts val="0"/>
              </a:spcAft>
              <a:buClr>
                <a:srgbClr val="9A2F3E"/>
              </a:buClr>
              <a:buSzPts val="3200"/>
              <a:buFont typeface="Boogaloo"/>
              <a:buChar char="○"/>
              <a:defRPr b="0" i="0" sz="3200" u="none" cap="none" strike="noStrike">
                <a:solidFill>
                  <a:srgbClr val="9A2F3E"/>
                </a:solidFill>
                <a:latin typeface="Boogaloo"/>
                <a:ea typeface="Boogaloo"/>
                <a:cs typeface="Boogaloo"/>
                <a:sym typeface="Boogaloo"/>
              </a:defRPr>
            </a:lvl2pPr>
            <a:lvl3pPr indent="-381000" lvl="2" marL="1371600" marR="0" rtl="0" algn="l">
              <a:lnSpc>
                <a:spcPct val="115000"/>
              </a:lnSpc>
              <a:spcBef>
                <a:spcPts val="1600"/>
              </a:spcBef>
              <a:spcAft>
                <a:spcPts val="0"/>
              </a:spcAft>
              <a:buClr>
                <a:srgbClr val="9A2F3E"/>
              </a:buClr>
              <a:buSzPts val="2400"/>
              <a:buFont typeface="Boogaloo"/>
              <a:buChar char="■"/>
              <a:defRPr b="0" i="0" sz="2400" u="none" cap="none" strike="noStrike">
                <a:solidFill>
                  <a:srgbClr val="9A2F3E"/>
                </a:solidFill>
                <a:latin typeface="Boogaloo"/>
                <a:ea typeface="Boogaloo"/>
                <a:cs typeface="Boogaloo"/>
                <a:sym typeface="Boogaloo"/>
              </a:defRPr>
            </a:lvl3pPr>
            <a:lvl4pPr indent="-381000" lvl="3" marL="1828800" marR="0" rtl="0" algn="l">
              <a:lnSpc>
                <a:spcPct val="115000"/>
              </a:lnSpc>
              <a:spcBef>
                <a:spcPts val="1600"/>
              </a:spcBef>
              <a:spcAft>
                <a:spcPts val="0"/>
              </a:spcAft>
              <a:buClr>
                <a:srgbClr val="9A2F3E"/>
              </a:buClr>
              <a:buSzPts val="2400"/>
              <a:buFont typeface="Cabin Condensed"/>
              <a:buChar char="●"/>
              <a:defRPr b="0" i="0" sz="2400" u="none" cap="none" strike="noStrike">
                <a:solidFill>
                  <a:srgbClr val="9A2F3E"/>
                </a:solidFill>
                <a:latin typeface="Cabin Condensed"/>
                <a:ea typeface="Cabin Condensed"/>
                <a:cs typeface="Cabin Condensed"/>
                <a:sym typeface="Cabin Condensed"/>
              </a:defRPr>
            </a:lvl4pPr>
            <a:lvl5pPr indent="-342900" lvl="4" marL="2286000" marR="0" rtl="0" algn="l">
              <a:lnSpc>
                <a:spcPct val="115000"/>
              </a:lnSpc>
              <a:spcBef>
                <a:spcPts val="1600"/>
              </a:spcBef>
              <a:spcAft>
                <a:spcPts val="0"/>
              </a:spcAft>
              <a:buClr>
                <a:srgbClr val="9A2F3E"/>
              </a:buClr>
              <a:buSzPts val="1800"/>
              <a:buFont typeface="Cabin Condensed"/>
              <a:buChar char="○"/>
              <a:defRPr b="0" i="0" sz="1800" u="none" cap="none" strike="noStrike">
                <a:solidFill>
                  <a:srgbClr val="9A2F3E"/>
                </a:solidFill>
                <a:latin typeface="Cabin Condensed"/>
                <a:ea typeface="Cabin Condensed"/>
                <a:cs typeface="Cabin Condensed"/>
                <a:sym typeface="Cabin Condensed"/>
              </a:defRPr>
            </a:lvl5pPr>
            <a:lvl6pPr indent="-317500" lvl="5" marL="2743200" marR="0" rtl="0" algn="l">
              <a:lnSpc>
                <a:spcPct val="115000"/>
              </a:lnSpc>
              <a:spcBef>
                <a:spcPts val="1600"/>
              </a:spcBef>
              <a:spcAft>
                <a:spcPts val="0"/>
              </a:spcAft>
              <a:buClr>
                <a:srgbClr val="0B0B0B"/>
              </a:buClr>
              <a:buSzPts val="1400"/>
              <a:buFont typeface="Cabin"/>
              <a:buChar char="■"/>
              <a:defRPr b="0" i="0" sz="1400" u="none" cap="none" strike="noStrike">
                <a:solidFill>
                  <a:srgbClr val="0B0B0B"/>
                </a:solidFill>
                <a:latin typeface="Cabin"/>
                <a:ea typeface="Cabin"/>
                <a:cs typeface="Cabin"/>
                <a:sym typeface="Cabin"/>
              </a:defRPr>
            </a:lvl6pPr>
            <a:lvl7pPr indent="-317500" lvl="6" marL="3200400" marR="0" rtl="0" algn="l">
              <a:lnSpc>
                <a:spcPct val="115000"/>
              </a:lnSpc>
              <a:spcBef>
                <a:spcPts val="1600"/>
              </a:spcBef>
              <a:spcAft>
                <a:spcPts val="0"/>
              </a:spcAft>
              <a:buClr>
                <a:srgbClr val="0B0B0B"/>
              </a:buClr>
              <a:buSzPts val="1400"/>
              <a:buFont typeface="Cabin Condensed"/>
              <a:buChar char="●"/>
              <a:defRPr b="0" i="0" sz="1400" u="none" cap="none" strike="noStrike">
                <a:solidFill>
                  <a:srgbClr val="0B0B0B"/>
                </a:solidFill>
                <a:latin typeface="Cabin Condensed"/>
                <a:ea typeface="Cabin Condensed"/>
                <a:cs typeface="Cabin Condensed"/>
                <a:sym typeface="Cabin Condensed"/>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9.pn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1.png"/><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2.jpg"/><Relationship Id="rId4" Type="http://schemas.openxmlformats.org/officeDocument/2006/relationships/image" Target="../media/image1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3.jp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9.png"/><Relationship Id="rId4" Type="http://schemas.openxmlformats.org/officeDocument/2006/relationships/hyperlink" Target="https://youtu.be/ygLbCFuqYFo" TargetMode="External"/><Relationship Id="rId5" Type="http://schemas.openxmlformats.org/officeDocument/2006/relationships/image" Target="../media/image1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9.png"/><Relationship Id="rId4" Type="http://schemas.openxmlformats.org/officeDocument/2006/relationships/hyperlink" Target="https://youtu.be/XgczgVAiCYk" TargetMode="External"/><Relationship Id="rId5" Type="http://schemas.openxmlformats.org/officeDocument/2006/relationships/hyperlink" Target="https://youtu.be/3Rzt0wNQAT0" TargetMode="External"/><Relationship Id="rId6" Type="http://schemas.openxmlformats.org/officeDocument/2006/relationships/image" Target="../media/image1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55" name="Shape 55"/>
        <p:cNvGrpSpPr/>
        <p:nvPr/>
      </p:nvGrpSpPr>
      <p:grpSpPr>
        <a:xfrm>
          <a:off x="0" y="0"/>
          <a:ext cx="0" cy="0"/>
          <a:chOff x="0" y="0"/>
          <a:chExt cx="0" cy="0"/>
        </a:xfrm>
      </p:grpSpPr>
      <p:sp>
        <p:nvSpPr>
          <p:cNvPr id="56" name="Google Shape;56;p12"/>
          <p:cNvSpPr/>
          <p:nvPr/>
        </p:nvSpPr>
        <p:spPr>
          <a:xfrm>
            <a:off x="457325" y="1600200"/>
            <a:ext cx="8229600" cy="4804200"/>
          </a:xfrm>
          <a:prstGeom prst="rect">
            <a:avLst/>
          </a:prstGeom>
          <a:solidFill>
            <a:srgbClr val="FFFFFF"/>
          </a:solidFill>
          <a:ln cap="flat" cmpd="sng" w="19050">
            <a:solidFill>
              <a:srgbClr val="9A2F3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t/>
            </a:r>
            <a:endParaRPr b="0" i="0" sz="1400" u="none" cap="none" strike="noStrike">
              <a:solidFill>
                <a:srgbClr val="000000"/>
              </a:solidFill>
              <a:latin typeface="Arial"/>
              <a:ea typeface="Arial"/>
              <a:cs typeface="Arial"/>
              <a:sym typeface="Arial"/>
            </a:endParaRPr>
          </a:p>
        </p:txBody>
      </p:sp>
      <p:sp>
        <p:nvSpPr>
          <p:cNvPr id="57" name="Google Shape;57;p12"/>
          <p:cNvSpPr txBox="1"/>
          <p:nvPr/>
        </p:nvSpPr>
        <p:spPr>
          <a:xfrm>
            <a:off x="2055125" y="2786575"/>
            <a:ext cx="6119700" cy="3437700"/>
          </a:xfrm>
          <a:prstGeom prst="rect">
            <a:avLst/>
          </a:prstGeom>
          <a:noFill/>
          <a:ln>
            <a:noFill/>
          </a:ln>
        </p:spPr>
        <p:txBody>
          <a:bodyPr anchorCtr="0" anchor="t" bIns="0" lIns="0" spcFirstLastPara="1" rIns="0" wrap="square" tIns="0">
            <a:noAutofit/>
          </a:bodyPr>
          <a:lstStyle/>
          <a:p>
            <a:pPr indent="-381000" lvl="0" marL="457200" marR="0" rtl="0" algn="l">
              <a:lnSpc>
                <a:spcPct val="100000"/>
              </a:lnSpc>
              <a:spcBef>
                <a:spcPts val="0"/>
              </a:spcBef>
              <a:spcAft>
                <a:spcPts val="0"/>
              </a:spcAft>
              <a:buClr>
                <a:srgbClr val="9A2F3E"/>
              </a:buClr>
              <a:buSzPts val="2400"/>
              <a:buFont typeface="Cabin Condensed"/>
              <a:buChar char="●"/>
            </a:pPr>
            <a:r>
              <a:rPr b="0" i="0" lang="en" sz="2400" u="none" cap="none" strike="noStrike">
                <a:solidFill>
                  <a:srgbClr val="9A2F3E"/>
                </a:solidFill>
                <a:highlight>
                  <a:srgbClr val="FFFFFF"/>
                </a:highlight>
                <a:latin typeface="Cabin Condensed"/>
                <a:ea typeface="Cabin Condensed"/>
                <a:cs typeface="Cabin Condensed"/>
                <a:sym typeface="Cabin Condensed"/>
              </a:rPr>
              <a:t>How does increasing either the speed or the mass of a moving object affect its kinetic energy?</a:t>
            </a:r>
            <a:endParaRPr b="0" i="0" sz="2400" u="none" cap="none" strike="noStrike">
              <a:solidFill>
                <a:srgbClr val="9A2F3E"/>
              </a:solidFill>
              <a:highlight>
                <a:srgbClr val="FFFFFF"/>
              </a:highlight>
              <a:latin typeface="Cabin Condensed"/>
              <a:ea typeface="Cabin Condensed"/>
              <a:cs typeface="Cabin Condensed"/>
              <a:sym typeface="Cabin Condensed"/>
            </a:endParaRPr>
          </a:p>
          <a:p>
            <a:pPr indent="-381000" lvl="0" marL="457200" marR="0" rtl="0" algn="l">
              <a:lnSpc>
                <a:spcPct val="100000"/>
              </a:lnSpc>
              <a:spcBef>
                <a:spcPts val="1000"/>
              </a:spcBef>
              <a:spcAft>
                <a:spcPts val="0"/>
              </a:spcAft>
              <a:buClr>
                <a:srgbClr val="9A2F3E"/>
              </a:buClr>
              <a:buSzPts val="2400"/>
              <a:buFont typeface="Cabin Condensed"/>
              <a:buChar char="●"/>
            </a:pPr>
            <a:r>
              <a:rPr b="0" i="0" lang="en" sz="2400" u="none" cap="none" strike="noStrike">
                <a:solidFill>
                  <a:srgbClr val="9A2F3E"/>
                </a:solidFill>
                <a:highlight>
                  <a:srgbClr val="FFFFFF"/>
                </a:highlight>
                <a:latin typeface="Cabin Condensed"/>
                <a:ea typeface="Cabin Condensed"/>
                <a:cs typeface="Cabin Condensed"/>
                <a:sym typeface="Cabin Condensed"/>
              </a:rPr>
              <a:t>How do such changes affect the peak forces in a collision between that moving object and a stationary object?</a:t>
            </a:r>
            <a:endParaRPr b="0" i="0" sz="2400" u="none" cap="none" strike="noStrike">
              <a:solidFill>
                <a:srgbClr val="9A2F3E"/>
              </a:solidFill>
              <a:highlight>
                <a:srgbClr val="FFFFFF"/>
              </a:highlight>
              <a:latin typeface="Cabin Condensed"/>
              <a:ea typeface="Cabin Condensed"/>
              <a:cs typeface="Cabin Condensed"/>
              <a:sym typeface="Cabin Condensed"/>
            </a:endParaRPr>
          </a:p>
          <a:p>
            <a:pPr indent="-381000" lvl="0" marL="457200" marR="0" rtl="0" algn="l">
              <a:lnSpc>
                <a:spcPct val="100000"/>
              </a:lnSpc>
              <a:spcBef>
                <a:spcPts val="1000"/>
              </a:spcBef>
              <a:spcAft>
                <a:spcPts val="0"/>
              </a:spcAft>
              <a:buClr>
                <a:srgbClr val="9A2F3E"/>
              </a:buClr>
              <a:buSzPts val="2400"/>
              <a:buFont typeface="Cabin Condensed"/>
              <a:buChar char="●"/>
            </a:pPr>
            <a:r>
              <a:rPr b="0" i="0" lang="en" sz="2400" u="none" cap="none" strike="noStrike">
                <a:solidFill>
                  <a:srgbClr val="9A2F3E"/>
                </a:solidFill>
                <a:highlight>
                  <a:srgbClr val="FFFFFF"/>
                </a:highlight>
                <a:latin typeface="Cabin Condensed"/>
                <a:ea typeface="Cabin Condensed"/>
                <a:cs typeface="Cabin Condensed"/>
                <a:sym typeface="Cabin Condensed"/>
              </a:rPr>
              <a:t>How would such changes affect the amount of damage done in a collision? </a:t>
            </a:r>
            <a:endParaRPr b="0" i="0" sz="2400" u="none" cap="none" strike="noStrike">
              <a:solidFill>
                <a:srgbClr val="9A2F3E"/>
              </a:solidFill>
              <a:highlight>
                <a:srgbClr val="FFFFFF"/>
              </a:highlight>
              <a:latin typeface="Cabin Condensed"/>
              <a:ea typeface="Cabin Condensed"/>
              <a:cs typeface="Cabin Condensed"/>
              <a:sym typeface="Cabin Condensed"/>
            </a:endParaRPr>
          </a:p>
          <a:p>
            <a:pPr indent="0" lvl="0" marL="0" marR="0" rtl="0" algn="l">
              <a:lnSpc>
                <a:spcPct val="115000"/>
              </a:lnSpc>
              <a:spcBef>
                <a:spcPts val="1000"/>
              </a:spcBef>
              <a:spcAft>
                <a:spcPts val="0"/>
              </a:spcAft>
              <a:buClr>
                <a:schemeClr val="dk1"/>
              </a:buClr>
              <a:buSzPts val="1100"/>
              <a:buFont typeface="Arial"/>
              <a:buNone/>
            </a:pPr>
            <a:r>
              <a:rPr b="0" i="0" lang="en" sz="2300" u="none" cap="none" strike="noStrike">
                <a:solidFill>
                  <a:srgbClr val="9A2F3E"/>
                </a:solidFill>
                <a:highlight>
                  <a:srgbClr val="FFFFFF"/>
                </a:highlight>
                <a:latin typeface="Cabin Condensed"/>
                <a:ea typeface="Cabin Condensed"/>
                <a:cs typeface="Cabin Condensed"/>
                <a:sym typeface="Cabin Condensed"/>
              </a:rPr>
              <a:t> </a:t>
            </a:r>
            <a:endParaRPr b="0" i="0" sz="2300" u="none" cap="none" strike="noStrike">
              <a:solidFill>
                <a:srgbClr val="9A2F3E"/>
              </a:solidFill>
              <a:latin typeface="Cabin Condensed"/>
              <a:ea typeface="Cabin Condensed"/>
              <a:cs typeface="Cabin Condensed"/>
              <a:sym typeface="Cabin Condensed"/>
            </a:endParaRPr>
          </a:p>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9A2F3E"/>
              </a:solidFill>
              <a:latin typeface="Cabin Condensed"/>
              <a:ea typeface="Cabin Condensed"/>
              <a:cs typeface="Cabin Condensed"/>
              <a:sym typeface="Cabin Condensed"/>
            </a:endParaRPr>
          </a:p>
          <a:p>
            <a:pPr indent="0" lvl="0" marL="45720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9A2F3E"/>
              </a:solidFill>
              <a:latin typeface="Cabin Condensed"/>
              <a:ea typeface="Cabin Condensed"/>
              <a:cs typeface="Cabin Condensed"/>
              <a:sym typeface="Cabin Condensed"/>
            </a:endParaRPr>
          </a:p>
          <a:p>
            <a:pPr indent="0" lvl="0" marL="45720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9A2F3E"/>
              </a:solidFill>
              <a:latin typeface="Cabin Condensed"/>
              <a:ea typeface="Cabin Condensed"/>
              <a:cs typeface="Cabin Condensed"/>
              <a:sym typeface="Cabin Condensed"/>
            </a:endParaRPr>
          </a:p>
        </p:txBody>
      </p:sp>
      <p:sp>
        <p:nvSpPr>
          <p:cNvPr id="58" name="Google Shape;58;p12"/>
          <p:cNvSpPr/>
          <p:nvPr/>
        </p:nvSpPr>
        <p:spPr>
          <a:xfrm>
            <a:off x="457200" y="548640"/>
            <a:ext cx="8229600" cy="685800"/>
          </a:xfrm>
          <a:prstGeom prst="rect">
            <a:avLst/>
          </a:prstGeom>
          <a:solidFill>
            <a:srgbClr val="9A2F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3200"/>
              <a:buFont typeface="Arial"/>
              <a:buNone/>
            </a:pPr>
            <a:r>
              <a:rPr b="0" i="0" lang="en" sz="3200" u="none" cap="none" strike="noStrike">
                <a:solidFill>
                  <a:srgbClr val="FFFFFF"/>
                </a:solidFill>
                <a:latin typeface="Boogaloo"/>
                <a:ea typeface="Boogaloo"/>
                <a:cs typeface="Boogaloo"/>
                <a:sym typeface="Boogaloo"/>
              </a:rPr>
              <a:t>Navigation</a:t>
            </a:r>
            <a:endParaRPr b="0" i="0" sz="3200" u="none" cap="none" strike="noStrike">
              <a:solidFill>
                <a:srgbClr val="FFFFFF"/>
              </a:solidFill>
              <a:latin typeface="Boogaloo"/>
              <a:ea typeface="Boogaloo"/>
              <a:cs typeface="Boogaloo"/>
              <a:sym typeface="Boogaloo"/>
            </a:endParaRPr>
          </a:p>
        </p:txBody>
      </p:sp>
      <p:sp>
        <p:nvSpPr>
          <p:cNvPr id="59" name="Google Shape;59;p12"/>
          <p:cNvSpPr/>
          <p:nvPr/>
        </p:nvSpPr>
        <p:spPr>
          <a:xfrm>
            <a:off x="457200" y="0"/>
            <a:ext cx="3719034" cy="548640"/>
          </a:xfrm>
          <a:custGeom>
            <a:rect b="b" l="l" r="r" t="t"/>
            <a:pathLst>
              <a:path extrusionOk="0" h="21600" w="21600">
                <a:moveTo>
                  <a:pt x="0" y="0"/>
                </a:moveTo>
                <a:lnTo>
                  <a:pt x="21600" y="0"/>
                </a:lnTo>
                <a:lnTo>
                  <a:pt x="21501" y="21600"/>
                </a:lnTo>
                <a:lnTo>
                  <a:pt x="0" y="21600"/>
                </a:lnTo>
                <a:lnTo>
                  <a:pt x="0" y="0"/>
                </a:lnTo>
                <a:close/>
              </a:path>
            </a:pathLst>
          </a:cu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EA7D73"/>
              </a:buClr>
              <a:buSzPts val="2000"/>
              <a:buFont typeface="Arial"/>
              <a:buNone/>
            </a:pPr>
            <a:r>
              <a:rPr b="0" i="0" lang="en" sz="1800" u="none" cap="none" strike="noStrike">
                <a:solidFill>
                  <a:srgbClr val="9A2F3E"/>
                </a:solidFill>
                <a:latin typeface="Boogaloo"/>
                <a:ea typeface="Boogaloo"/>
                <a:cs typeface="Boogaloo"/>
                <a:sym typeface="Boogaloo"/>
              </a:rPr>
              <a:t>Slide A</a:t>
            </a:r>
            <a:endParaRPr b="0" i="0" sz="1800" u="none" cap="none" strike="noStrike">
              <a:solidFill>
                <a:srgbClr val="9A2F3E"/>
              </a:solidFill>
              <a:latin typeface="Boogaloo"/>
              <a:ea typeface="Boogaloo"/>
              <a:cs typeface="Boogaloo"/>
              <a:sym typeface="Boogaloo"/>
            </a:endParaRPr>
          </a:p>
        </p:txBody>
      </p:sp>
      <p:sp>
        <p:nvSpPr>
          <p:cNvPr id="60" name="Google Shape;60;p12"/>
          <p:cNvSpPr txBox="1"/>
          <p:nvPr/>
        </p:nvSpPr>
        <p:spPr>
          <a:xfrm>
            <a:off x="2014150" y="1866400"/>
            <a:ext cx="5853300" cy="920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1000"/>
              </a:spcAft>
              <a:buClr>
                <a:srgbClr val="000000"/>
              </a:buClr>
              <a:buSzPts val="3000"/>
              <a:buFont typeface="Arial"/>
              <a:buNone/>
            </a:pPr>
            <a:r>
              <a:rPr b="0" i="0" lang="en" sz="3000" u="none" cap="none" strike="noStrike">
                <a:solidFill>
                  <a:srgbClr val="9A2F3E"/>
                </a:solidFill>
                <a:latin typeface="Boogaloo"/>
                <a:ea typeface="Boogaloo"/>
                <a:cs typeface="Boogaloo"/>
                <a:sym typeface="Boogaloo"/>
              </a:rPr>
              <a:t>Whole-Group Discussion</a:t>
            </a:r>
            <a:endParaRPr b="0" i="0" sz="3000" u="none" cap="none" strike="noStrike">
              <a:solidFill>
                <a:srgbClr val="9A2F3E"/>
              </a:solidFill>
              <a:latin typeface="Boogaloo"/>
              <a:ea typeface="Boogaloo"/>
              <a:cs typeface="Boogaloo"/>
              <a:sym typeface="Boogaloo"/>
            </a:endParaRPr>
          </a:p>
        </p:txBody>
      </p:sp>
      <p:pic>
        <p:nvPicPr>
          <p:cNvPr descr="With your class icon" id="61" name="Google Shape;61;p12"/>
          <p:cNvPicPr preferRelativeResize="0"/>
          <p:nvPr/>
        </p:nvPicPr>
        <p:blipFill rotWithShape="1">
          <a:blip r:embed="rId3">
            <a:alphaModFix/>
          </a:blip>
          <a:srcRect b="0" l="0" r="0" t="0"/>
          <a:stretch/>
        </p:blipFill>
        <p:spPr>
          <a:xfrm>
            <a:off x="739125" y="1866400"/>
            <a:ext cx="1001675" cy="10890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145" name="Shape 145"/>
        <p:cNvGrpSpPr/>
        <p:nvPr/>
      </p:nvGrpSpPr>
      <p:grpSpPr>
        <a:xfrm>
          <a:off x="0" y="0"/>
          <a:ext cx="0" cy="0"/>
          <a:chOff x="0" y="0"/>
          <a:chExt cx="0" cy="0"/>
        </a:xfrm>
      </p:grpSpPr>
      <p:sp>
        <p:nvSpPr>
          <p:cNvPr id="146" name="Google Shape;146;p21"/>
          <p:cNvSpPr/>
          <p:nvPr/>
        </p:nvSpPr>
        <p:spPr>
          <a:xfrm>
            <a:off x="457325" y="1600200"/>
            <a:ext cx="8229600" cy="4804200"/>
          </a:xfrm>
          <a:prstGeom prst="rect">
            <a:avLst/>
          </a:prstGeom>
          <a:solidFill>
            <a:srgbClr val="FFFFFF"/>
          </a:solidFill>
          <a:ln cap="flat" cmpd="sng" w="19050">
            <a:solidFill>
              <a:srgbClr val="9A2F3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t/>
            </a:r>
            <a:endParaRPr b="0" i="0" sz="1400" u="none" cap="none" strike="noStrike">
              <a:solidFill>
                <a:srgbClr val="000000"/>
              </a:solidFill>
              <a:latin typeface="Arial"/>
              <a:ea typeface="Arial"/>
              <a:cs typeface="Arial"/>
              <a:sym typeface="Arial"/>
            </a:endParaRPr>
          </a:p>
        </p:txBody>
      </p:sp>
      <p:sp>
        <p:nvSpPr>
          <p:cNvPr id="147" name="Google Shape;147;p21"/>
          <p:cNvSpPr/>
          <p:nvPr/>
        </p:nvSpPr>
        <p:spPr>
          <a:xfrm>
            <a:off x="457200" y="0"/>
            <a:ext cx="3719034" cy="548640"/>
          </a:xfrm>
          <a:custGeom>
            <a:rect b="b" l="l" r="r" t="t"/>
            <a:pathLst>
              <a:path extrusionOk="0" h="21600" w="21600">
                <a:moveTo>
                  <a:pt x="0" y="0"/>
                </a:moveTo>
                <a:lnTo>
                  <a:pt x="21600" y="0"/>
                </a:lnTo>
                <a:lnTo>
                  <a:pt x="21501" y="21600"/>
                </a:lnTo>
                <a:lnTo>
                  <a:pt x="0" y="21600"/>
                </a:lnTo>
                <a:lnTo>
                  <a:pt x="0" y="0"/>
                </a:lnTo>
                <a:close/>
              </a:path>
            </a:pathLst>
          </a:cu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EA7D73"/>
              </a:buClr>
              <a:buSzPts val="2000"/>
              <a:buFont typeface="Arial"/>
              <a:buNone/>
            </a:pPr>
            <a:r>
              <a:rPr b="0" i="0" lang="en" sz="1800" u="none" cap="none" strike="noStrike">
                <a:solidFill>
                  <a:srgbClr val="9A2F3E"/>
                </a:solidFill>
                <a:latin typeface="Boogaloo"/>
                <a:ea typeface="Boogaloo"/>
                <a:cs typeface="Boogaloo"/>
                <a:sym typeface="Boogaloo"/>
              </a:rPr>
              <a:t>Slide J</a:t>
            </a:r>
            <a:endParaRPr b="0" i="0" sz="1800" u="none" cap="none" strike="noStrike">
              <a:solidFill>
                <a:srgbClr val="9A2F3E"/>
              </a:solidFill>
              <a:latin typeface="Boogaloo"/>
              <a:ea typeface="Boogaloo"/>
              <a:cs typeface="Boogaloo"/>
              <a:sym typeface="Boogaloo"/>
            </a:endParaRPr>
          </a:p>
        </p:txBody>
      </p:sp>
      <p:pic>
        <p:nvPicPr>
          <p:cNvPr descr="In your notebook icon" id="148" name="Google Shape;148;p21"/>
          <p:cNvPicPr preferRelativeResize="0"/>
          <p:nvPr/>
        </p:nvPicPr>
        <p:blipFill rotWithShape="1">
          <a:blip r:embed="rId3">
            <a:alphaModFix/>
          </a:blip>
          <a:srcRect b="106" l="0" r="0" t="99"/>
          <a:stretch/>
        </p:blipFill>
        <p:spPr>
          <a:xfrm>
            <a:off x="825875" y="1846975"/>
            <a:ext cx="871500" cy="964225"/>
          </a:xfrm>
          <a:prstGeom prst="rect">
            <a:avLst/>
          </a:prstGeom>
          <a:noFill/>
          <a:ln>
            <a:noFill/>
          </a:ln>
        </p:spPr>
      </p:pic>
      <p:sp>
        <p:nvSpPr>
          <p:cNvPr id="149" name="Google Shape;149;p21"/>
          <p:cNvSpPr txBox="1"/>
          <p:nvPr/>
        </p:nvSpPr>
        <p:spPr>
          <a:xfrm>
            <a:off x="2143075" y="1846975"/>
            <a:ext cx="5784600" cy="8046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3000"/>
              <a:buFont typeface="Arial"/>
              <a:buNone/>
            </a:pPr>
            <a:r>
              <a:rPr b="0" i="0" lang="en" sz="3000" u="none" cap="none" strike="noStrike">
                <a:solidFill>
                  <a:srgbClr val="9A2F3E"/>
                </a:solidFill>
                <a:latin typeface="Boogaloo"/>
                <a:ea typeface="Boogaloo"/>
                <a:cs typeface="Boogaloo"/>
                <a:sym typeface="Boogaloo"/>
              </a:rPr>
              <a:t>On Your Own</a:t>
            </a:r>
            <a:endParaRPr b="0" i="0" sz="3000" u="none" cap="none" strike="noStrike">
              <a:solidFill>
                <a:srgbClr val="9A2F3E"/>
              </a:solidFill>
              <a:latin typeface="Boogaloo"/>
              <a:ea typeface="Boogaloo"/>
              <a:cs typeface="Boogaloo"/>
              <a:sym typeface="Boogaloo"/>
            </a:endParaRPr>
          </a:p>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9A2F3E"/>
              </a:solidFill>
              <a:latin typeface="Boogaloo"/>
              <a:ea typeface="Boogaloo"/>
              <a:cs typeface="Boogaloo"/>
              <a:sym typeface="Boogaloo"/>
            </a:endParaRPr>
          </a:p>
          <a:p>
            <a:pPr indent="-381000" lvl="0" marL="457200" marR="0" rtl="0" algn="l">
              <a:lnSpc>
                <a:spcPct val="100000"/>
              </a:lnSpc>
              <a:spcBef>
                <a:spcPts val="0"/>
              </a:spcBef>
              <a:spcAft>
                <a:spcPts val="0"/>
              </a:spcAft>
              <a:buClr>
                <a:srgbClr val="9A2F3E"/>
              </a:buClr>
              <a:buSzPts val="2400"/>
              <a:buFont typeface="Cabin Condensed"/>
              <a:buChar char="●"/>
            </a:pPr>
            <a:r>
              <a:rPr b="0" i="0" lang="en" sz="2400" u="none" cap="none" strike="noStrike">
                <a:solidFill>
                  <a:srgbClr val="9A2F3E"/>
                </a:solidFill>
                <a:latin typeface="Cabin Condensed"/>
                <a:ea typeface="Cabin Condensed"/>
                <a:cs typeface="Cabin Condensed"/>
                <a:sym typeface="Cabin Condensed"/>
              </a:rPr>
              <a:t>Use the simulation to carry out your investigation.</a:t>
            </a:r>
            <a:endParaRPr b="0" i="0" sz="2400" u="none" cap="none" strike="noStrike">
              <a:solidFill>
                <a:srgbClr val="9A2F3E"/>
              </a:solidFill>
              <a:latin typeface="Cabin Condensed"/>
              <a:ea typeface="Cabin Condensed"/>
              <a:cs typeface="Cabin Condensed"/>
              <a:sym typeface="Cabin Condensed"/>
            </a:endParaRPr>
          </a:p>
          <a:p>
            <a:pPr indent="-381000" lvl="0" marL="457200" marR="0" rtl="0" algn="l">
              <a:lnSpc>
                <a:spcPct val="100000"/>
              </a:lnSpc>
              <a:spcBef>
                <a:spcPts val="1000"/>
              </a:spcBef>
              <a:spcAft>
                <a:spcPts val="0"/>
              </a:spcAft>
              <a:buClr>
                <a:srgbClr val="9A2F3E"/>
              </a:buClr>
              <a:buSzPts val="2400"/>
              <a:buFont typeface="Cabin Condensed"/>
              <a:buChar char="●"/>
            </a:pPr>
            <a:r>
              <a:rPr b="0" i="0" lang="en" sz="2400" u="none" cap="none" strike="noStrike">
                <a:solidFill>
                  <a:srgbClr val="9A2F3E"/>
                </a:solidFill>
                <a:latin typeface="Cabin Condensed"/>
                <a:ea typeface="Cabin Condensed"/>
                <a:cs typeface="Cabin Condensed"/>
                <a:sym typeface="Cabin Condensed"/>
              </a:rPr>
              <a:t>Record your results in your data tables </a:t>
            </a:r>
            <a:endParaRPr b="0" i="0" sz="2400" u="none" cap="none" strike="noStrike">
              <a:solidFill>
                <a:srgbClr val="9A2F3E"/>
              </a:solidFill>
              <a:latin typeface="Cabin Condensed"/>
              <a:ea typeface="Cabin Condensed"/>
              <a:cs typeface="Cabin Condensed"/>
              <a:sym typeface="Cabin Condensed"/>
            </a:endParaRPr>
          </a:p>
          <a:p>
            <a:pPr indent="-381000" lvl="0" marL="457200" marR="0" rtl="0" algn="l">
              <a:lnSpc>
                <a:spcPct val="100000"/>
              </a:lnSpc>
              <a:spcBef>
                <a:spcPts val="1000"/>
              </a:spcBef>
              <a:spcAft>
                <a:spcPts val="0"/>
              </a:spcAft>
              <a:buClr>
                <a:srgbClr val="9A2F3E"/>
              </a:buClr>
              <a:buSzPts val="2400"/>
              <a:buFont typeface="Cabin Condensed"/>
              <a:buChar char="●"/>
            </a:pPr>
            <a:r>
              <a:rPr b="0" i="0" lang="en" sz="2400" u="none" cap="none" strike="noStrike">
                <a:solidFill>
                  <a:srgbClr val="9A2F3E"/>
                </a:solidFill>
                <a:latin typeface="Cabin Condensed"/>
                <a:ea typeface="Cabin Condensed"/>
                <a:cs typeface="Cabin Condensed"/>
                <a:sym typeface="Cabin Condensed"/>
              </a:rPr>
              <a:t>Create a coordinate graph for each of your data tables:</a:t>
            </a:r>
            <a:endParaRPr b="0" i="0" sz="2400" u="none" cap="none" strike="noStrike">
              <a:solidFill>
                <a:srgbClr val="9A2F3E"/>
              </a:solidFill>
              <a:latin typeface="Cabin Condensed"/>
              <a:ea typeface="Cabin Condensed"/>
              <a:cs typeface="Cabin Condensed"/>
              <a:sym typeface="Cabin Condensed"/>
            </a:endParaRPr>
          </a:p>
          <a:p>
            <a:pPr indent="-381000" lvl="1" marL="914400" marR="0" rtl="0" algn="l">
              <a:lnSpc>
                <a:spcPct val="100000"/>
              </a:lnSpc>
              <a:spcBef>
                <a:spcPts val="0"/>
              </a:spcBef>
              <a:spcAft>
                <a:spcPts val="0"/>
              </a:spcAft>
              <a:buClr>
                <a:srgbClr val="9A2F3E"/>
              </a:buClr>
              <a:buSzPts val="2400"/>
              <a:buFont typeface="Cabin Condensed"/>
              <a:buChar char="○"/>
            </a:pPr>
            <a:r>
              <a:rPr b="0" i="0" lang="en" sz="2400" u="none" cap="none" strike="noStrike">
                <a:solidFill>
                  <a:srgbClr val="9A2F3E"/>
                </a:solidFill>
                <a:latin typeface="Cabin Condensed"/>
                <a:ea typeface="Cabin Condensed"/>
                <a:cs typeface="Cabin Condensed"/>
                <a:sym typeface="Cabin Condensed"/>
              </a:rPr>
              <a:t>Title both of your graphs.</a:t>
            </a:r>
            <a:endParaRPr b="0" i="0" sz="2400" u="none" cap="none" strike="noStrike">
              <a:solidFill>
                <a:srgbClr val="9A2F3E"/>
              </a:solidFill>
              <a:latin typeface="Cabin Condensed"/>
              <a:ea typeface="Cabin Condensed"/>
              <a:cs typeface="Cabin Condensed"/>
              <a:sym typeface="Cabin Condensed"/>
            </a:endParaRPr>
          </a:p>
          <a:p>
            <a:pPr indent="-381000" lvl="1" marL="914400" marR="0" rtl="0" algn="l">
              <a:lnSpc>
                <a:spcPct val="100000"/>
              </a:lnSpc>
              <a:spcBef>
                <a:spcPts val="0"/>
              </a:spcBef>
              <a:spcAft>
                <a:spcPts val="0"/>
              </a:spcAft>
              <a:buClr>
                <a:srgbClr val="9A2F3E"/>
              </a:buClr>
              <a:buSzPts val="2400"/>
              <a:buFont typeface="Cabin Condensed"/>
              <a:buChar char="○"/>
            </a:pPr>
            <a:r>
              <a:rPr b="0" i="0" lang="en" sz="2400" u="none" cap="none" strike="noStrike">
                <a:solidFill>
                  <a:srgbClr val="9A2F3E"/>
                </a:solidFill>
                <a:latin typeface="Cabin Condensed"/>
                <a:ea typeface="Cabin Condensed"/>
                <a:cs typeface="Cabin Condensed"/>
                <a:sym typeface="Cabin Condensed"/>
              </a:rPr>
              <a:t>Label your axes and intervals.</a:t>
            </a:r>
            <a:endParaRPr b="0" i="0" sz="2400" u="none" cap="none" strike="noStrike">
              <a:solidFill>
                <a:srgbClr val="9A2F3E"/>
              </a:solidFill>
              <a:latin typeface="Cabin Condensed"/>
              <a:ea typeface="Cabin Condensed"/>
              <a:cs typeface="Cabin Condensed"/>
              <a:sym typeface="Cabin Condensed"/>
            </a:endParaRPr>
          </a:p>
          <a:p>
            <a:pPr indent="-381000" lvl="1" marL="914400" marR="0" rtl="0" algn="l">
              <a:lnSpc>
                <a:spcPct val="100000"/>
              </a:lnSpc>
              <a:spcBef>
                <a:spcPts val="0"/>
              </a:spcBef>
              <a:spcAft>
                <a:spcPts val="0"/>
              </a:spcAft>
              <a:buClr>
                <a:srgbClr val="9A2F3E"/>
              </a:buClr>
              <a:buSzPts val="2400"/>
              <a:buFont typeface="Cabin Condensed"/>
              <a:buChar char="○"/>
            </a:pPr>
            <a:r>
              <a:rPr b="0" i="0" lang="en" sz="2400" u="none" cap="none" strike="noStrike">
                <a:solidFill>
                  <a:srgbClr val="9A2F3E"/>
                </a:solidFill>
                <a:latin typeface="Cabin Condensed"/>
                <a:ea typeface="Cabin Condensed"/>
                <a:cs typeface="Cabin Condensed"/>
                <a:sym typeface="Cabin Condensed"/>
              </a:rPr>
              <a:t>Plot your data as coordinate points.</a:t>
            </a:r>
            <a:endParaRPr b="0" i="0" sz="2400" u="none" cap="none" strike="noStrike">
              <a:solidFill>
                <a:srgbClr val="9A2F3E"/>
              </a:solidFill>
              <a:latin typeface="Cabin Condensed"/>
              <a:ea typeface="Cabin Condensed"/>
              <a:cs typeface="Cabin Condensed"/>
              <a:sym typeface="Cabin Condensed"/>
            </a:endParaRPr>
          </a:p>
          <a:p>
            <a:pPr indent="0" lvl="0" marL="457200" marR="0" rtl="0" algn="l">
              <a:lnSpc>
                <a:spcPct val="100000"/>
              </a:lnSpc>
              <a:spcBef>
                <a:spcPts val="0"/>
              </a:spcBef>
              <a:spcAft>
                <a:spcPts val="0"/>
              </a:spcAft>
              <a:buClr>
                <a:srgbClr val="000000"/>
              </a:buClr>
              <a:buSzPts val="2600"/>
              <a:buFont typeface="Arial"/>
              <a:buNone/>
            </a:pPr>
            <a:r>
              <a:t/>
            </a:r>
            <a:endParaRPr b="0" i="0" sz="2600" u="none" cap="none" strike="noStrike">
              <a:solidFill>
                <a:srgbClr val="9A2F3E"/>
              </a:solidFill>
              <a:latin typeface="Cabin Condensed"/>
              <a:ea typeface="Cabin Condensed"/>
              <a:cs typeface="Cabin Condensed"/>
              <a:sym typeface="Cabin Condensed"/>
            </a:endParaRPr>
          </a:p>
          <a:p>
            <a:pPr indent="0" lvl="0" marL="0" marR="0" rtl="0" algn="l">
              <a:lnSpc>
                <a:spcPct val="100000"/>
              </a:lnSpc>
              <a:spcBef>
                <a:spcPts val="0"/>
              </a:spcBef>
              <a:spcAft>
                <a:spcPts val="0"/>
              </a:spcAft>
              <a:buClr>
                <a:srgbClr val="000000"/>
              </a:buClr>
              <a:buSzPts val="2600"/>
              <a:buFont typeface="Arial"/>
              <a:buNone/>
            </a:pPr>
            <a:r>
              <a:t/>
            </a:r>
            <a:endParaRPr b="0" i="0" sz="2600" u="none" cap="none" strike="noStrike">
              <a:solidFill>
                <a:srgbClr val="9A2F3E"/>
              </a:solidFill>
              <a:latin typeface="Cabin Condensed"/>
              <a:ea typeface="Cabin Condensed"/>
              <a:cs typeface="Cabin Condensed"/>
              <a:sym typeface="Cabin Condensed"/>
            </a:endParaRPr>
          </a:p>
          <a:p>
            <a:pPr indent="0" lvl="0" marL="0" marR="0" rtl="0" algn="l">
              <a:lnSpc>
                <a:spcPct val="100000"/>
              </a:lnSpc>
              <a:spcBef>
                <a:spcPts val="0"/>
              </a:spcBef>
              <a:spcAft>
                <a:spcPts val="0"/>
              </a:spcAft>
              <a:buClr>
                <a:srgbClr val="000000"/>
              </a:buClr>
              <a:buSzPts val="2600"/>
              <a:buFont typeface="Arial"/>
              <a:buNone/>
            </a:pPr>
            <a:r>
              <a:t/>
            </a:r>
            <a:endParaRPr b="0" i="0" sz="2600" u="none" cap="none" strike="noStrike">
              <a:solidFill>
                <a:srgbClr val="9A2F3E"/>
              </a:solidFill>
              <a:latin typeface="Cabin Condensed"/>
              <a:ea typeface="Cabin Condensed"/>
              <a:cs typeface="Cabin Condensed"/>
              <a:sym typeface="Cabin Condensed"/>
            </a:endParaRPr>
          </a:p>
          <a:p>
            <a:pPr indent="0" lvl="0" marL="0" marR="0" rtl="0" algn="l">
              <a:lnSpc>
                <a:spcPct val="100000"/>
              </a:lnSpc>
              <a:spcBef>
                <a:spcPts val="0"/>
              </a:spcBef>
              <a:spcAft>
                <a:spcPts val="0"/>
              </a:spcAft>
              <a:buClr>
                <a:srgbClr val="000000"/>
              </a:buClr>
              <a:buSzPts val="2600"/>
              <a:buFont typeface="Arial"/>
              <a:buNone/>
            </a:pPr>
            <a:r>
              <a:t/>
            </a:r>
            <a:endParaRPr b="0" i="0" sz="2600" u="none" cap="none" strike="noStrike">
              <a:solidFill>
                <a:srgbClr val="9A2F3E"/>
              </a:solidFill>
              <a:latin typeface="Cabin Condensed"/>
              <a:ea typeface="Cabin Condensed"/>
              <a:cs typeface="Cabin Condensed"/>
              <a:sym typeface="Cabin Condensed"/>
            </a:endParaRPr>
          </a:p>
        </p:txBody>
      </p:sp>
      <p:sp>
        <p:nvSpPr>
          <p:cNvPr id="150" name="Google Shape;150;p21"/>
          <p:cNvSpPr/>
          <p:nvPr/>
        </p:nvSpPr>
        <p:spPr>
          <a:xfrm>
            <a:off x="457200" y="548640"/>
            <a:ext cx="8229600" cy="685800"/>
          </a:xfrm>
          <a:prstGeom prst="rect">
            <a:avLst/>
          </a:prstGeom>
          <a:solidFill>
            <a:srgbClr val="9A2F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3200"/>
              <a:buFont typeface="Arial"/>
              <a:buNone/>
            </a:pPr>
            <a:r>
              <a:rPr b="0" i="0" lang="en" sz="3200" u="none" cap="none" strike="noStrike">
                <a:solidFill>
                  <a:srgbClr val="FFFFFF"/>
                </a:solidFill>
                <a:latin typeface="Boogaloo"/>
                <a:ea typeface="Boogaloo"/>
                <a:cs typeface="Boogaloo"/>
                <a:sym typeface="Boogaloo"/>
              </a:rPr>
              <a:t>Carrying Out Investigation 3</a:t>
            </a:r>
            <a:endParaRPr b="0" i="0" sz="3200" u="none" cap="none" strike="noStrike">
              <a:solidFill>
                <a:srgbClr val="FFFFFF"/>
              </a:solidFill>
              <a:latin typeface="Boogaloo"/>
              <a:ea typeface="Boogaloo"/>
              <a:cs typeface="Boogaloo"/>
              <a:sym typeface="Boogaloo"/>
            </a:endParaRPr>
          </a:p>
        </p:txBody>
      </p:sp>
      <p:pic>
        <p:nvPicPr>
          <p:cNvPr descr="Assessment icon" id="151" name="Google Shape;151;p21"/>
          <p:cNvPicPr preferRelativeResize="0"/>
          <p:nvPr/>
        </p:nvPicPr>
        <p:blipFill rotWithShape="1">
          <a:blip r:embed="rId4">
            <a:alphaModFix/>
          </a:blip>
          <a:srcRect b="0" l="0" r="0" t="0"/>
          <a:stretch/>
        </p:blipFill>
        <p:spPr>
          <a:xfrm>
            <a:off x="8521460" y="0"/>
            <a:ext cx="607290" cy="5486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155" name="Shape 155"/>
        <p:cNvGrpSpPr/>
        <p:nvPr/>
      </p:nvGrpSpPr>
      <p:grpSpPr>
        <a:xfrm>
          <a:off x="0" y="0"/>
          <a:ext cx="0" cy="0"/>
          <a:chOff x="0" y="0"/>
          <a:chExt cx="0" cy="0"/>
        </a:xfrm>
      </p:grpSpPr>
      <p:sp>
        <p:nvSpPr>
          <p:cNvPr id="156" name="Google Shape;156;p22"/>
          <p:cNvSpPr/>
          <p:nvPr/>
        </p:nvSpPr>
        <p:spPr>
          <a:xfrm>
            <a:off x="457325" y="1457325"/>
            <a:ext cx="8229600" cy="5086200"/>
          </a:xfrm>
          <a:prstGeom prst="rect">
            <a:avLst/>
          </a:prstGeom>
          <a:solidFill>
            <a:srgbClr val="F5EDEF"/>
          </a:solidFill>
          <a:ln cap="flat" cmpd="sng" w="19050">
            <a:solidFill>
              <a:srgbClr val="9A2F3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t/>
            </a:r>
            <a:endParaRPr b="0" i="0" sz="1400" u="none" cap="none" strike="noStrike">
              <a:solidFill>
                <a:srgbClr val="000000"/>
              </a:solidFill>
              <a:latin typeface="Arial"/>
              <a:ea typeface="Arial"/>
              <a:cs typeface="Arial"/>
              <a:sym typeface="Arial"/>
            </a:endParaRPr>
          </a:p>
        </p:txBody>
      </p:sp>
      <p:sp>
        <p:nvSpPr>
          <p:cNvPr id="157" name="Google Shape;157;p22"/>
          <p:cNvSpPr/>
          <p:nvPr/>
        </p:nvSpPr>
        <p:spPr>
          <a:xfrm>
            <a:off x="457200" y="0"/>
            <a:ext cx="3719034" cy="548640"/>
          </a:xfrm>
          <a:custGeom>
            <a:rect b="b" l="l" r="r" t="t"/>
            <a:pathLst>
              <a:path extrusionOk="0" h="21600" w="21600">
                <a:moveTo>
                  <a:pt x="0" y="0"/>
                </a:moveTo>
                <a:lnTo>
                  <a:pt x="21600" y="0"/>
                </a:lnTo>
                <a:lnTo>
                  <a:pt x="21501" y="21600"/>
                </a:lnTo>
                <a:lnTo>
                  <a:pt x="0" y="21600"/>
                </a:lnTo>
                <a:lnTo>
                  <a:pt x="0" y="0"/>
                </a:lnTo>
                <a:close/>
              </a:path>
            </a:pathLst>
          </a:cu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EA7D73"/>
              </a:buClr>
              <a:buSzPts val="2000"/>
              <a:buFont typeface="Arial"/>
              <a:buNone/>
            </a:pPr>
            <a:r>
              <a:rPr b="0" i="0" lang="en" sz="1800" u="none" cap="none" strike="noStrike">
                <a:solidFill>
                  <a:srgbClr val="9A2F3E"/>
                </a:solidFill>
                <a:latin typeface="Boogaloo"/>
                <a:ea typeface="Boogaloo"/>
                <a:cs typeface="Boogaloo"/>
                <a:sym typeface="Boogaloo"/>
              </a:rPr>
              <a:t>Slide K</a:t>
            </a:r>
            <a:endParaRPr b="0" i="0" sz="1800" u="none" cap="none" strike="noStrike">
              <a:solidFill>
                <a:srgbClr val="9A2F3E"/>
              </a:solidFill>
              <a:latin typeface="Boogaloo"/>
              <a:ea typeface="Boogaloo"/>
              <a:cs typeface="Boogaloo"/>
              <a:sym typeface="Boogaloo"/>
            </a:endParaRPr>
          </a:p>
        </p:txBody>
      </p:sp>
      <p:sp>
        <p:nvSpPr>
          <p:cNvPr id="158" name="Google Shape;158;p22"/>
          <p:cNvSpPr txBox="1"/>
          <p:nvPr/>
        </p:nvSpPr>
        <p:spPr>
          <a:xfrm>
            <a:off x="1897950" y="1642950"/>
            <a:ext cx="6570600" cy="8562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3000"/>
              <a:buFont typeface="Arial"/>
              <a:buNone/>
            </a:pPr>
            <a:r>
              <a:rPr b="0" i="0" lang="en" sz="3000" u="none" cap="none" strike="noStrike">
                <a:solidFill>
                  <a:srgbClr val="9A2F3E"/>
                </a:solidFill>
                <a:latin typeface="Boogaloo"/>
                <a:ea typeface="Boogaloo"/>
                <a:cs typeface="Boogaloo"/>
                <a:sym typeface="Boogaloo"/>
              </a:rPr>
              <a:t>With a Partner</a:t>
            </a:r>
            <a:endParaRPr b="0" i="0" sz="3000" u="none" cap="none" strike="noStrike">
              <a:solidFill>
                <a:srgbClr val="9A2F3E"/>
              </a:solidFill>
              <a:latin typeface="Boogaloo"/>
              <a:ea typeface="Boogaloo"/>
              <a:cs typeface="Boogaloo"/>
              <a:sym typeface="Boogaloo"/>
            </a:endParaRPr>
          </a:p>
          <a:p>
            <a:pPr indent="-266700" lvl="0" marL="342900" marR="0" rtl="0" algn="l">
              <a:lnSpc>
                <a:spcPct val="100000"/>
              </a:lnSpc>
              <a:spcBef>
                <a:spcPts val="1000"/>
              </a:spcBef>
              <a:spcAft>
                <a:spcPts val="0"/>
              </a:spcAft>
              <a:buClr>
                <a:srgbClr val="9A2F3E"/>
              </a:buClr>
              <a:buSzPts val="2400"/>
              <a:buFont typeface="Cabin Condensed"/>
              <a:buChar char="●"/>
            </a:pPr>
            <a:r>
              <a:rPr b="0" i="0" lang="en" sz="2400" u="none" cap="none" strike="noStrike">
                <a:solidFill>
                  <a:srgbClr val="9A2F3E"/>
                </a:solidFill>
                <a:latin typeface="Cabin Condensed"/>
                <a:ea typeface="Cabin Condensed"/>
                <a:cs typeface="Cabin Condensed"/>
                <a:sym typeface="Cabin Condensed"/>
              </a:rPr>
              <a:t>What patterns do you notice in your graphs and tables?</a:t>
            </a:r>
            <a:endParaRPr b="0" i="0" sz="2400" u="none" cap="none" strike="noStrike">
              <a:solidFill>
                <a:srgbClr val="9A2F3E"/>
              </a:solidFill>
              <a:latin typeface="Cabin Condensed"/>
              <a:ea typeface="Cabin Condensed"/>
              <a:cs typeface="Cabin Condensed"/>
              <a:sym typeface="Cabin Condensed"/>
            </a:endParaRPr>
          </a:p>
          <a:p>
            <a:pPr indent="-266700" lvl="0" marL="342900" marR="0" rtl="0" algn="l">
              <a:lnSpc>
                <a:spcPct val="100000"/>
              </a:lnSpc>
              <a:spcBef>
                <a:spcPts val="1000"/>
              </a:spcBef>
              <a:spcAft>
                <a:spcPts val="0"/>
              </a:spcAft>
              <a:buClr>
                <a:srgbClr val="9A2F3E"/>
              </a:buClr>
              <a:buSzPts val="2400"/>
              <a:buFont typeface="Cabin Condensed"/>
              <a:buChar char="●"/>
            </a:pPr>
            <a:r>
              <a:rPr b="0" i="0" lang="en" sz="2400" u="none" cap="none" strike="noStrike">
                <a:solidFill>
                  <a:srgbClr val="9A2F3E"/>
                </a:solidFill>
                <a:latin typeface="Cabin Condensed"/>
                <a:ea typeface="Cabin Condensed"/>
                <a:cs typeface="Cabin Condensed"/>
                <a:sym typeface="Cabin Condensed"/>
              </a:rPr>
              <a:t>Use these patterns to calculate how much the kinetic energy of a moving object should increase if </a:t>
            </a:r>
            <a:endParaRPr b="0" i="0" sz="2400" u="none" cap="none" strike="noStrike">
              <a:solidFill>
                <a:srgbClr val="9A2F3E"/>
              </a:solidFill>
              <a:latin typeface="Cabin Condensed"/>
              <a:ea typeface="Cabin Condensed"/>
              <a:cs typeface="Cabin Condensed"/>
              <a:sym typeface="Cabin Condensed"/>
            </a:endParaRPr>
          </a:p>
          <a:p>
            <a:pPr indent="-317500" lvl="1" marL="800100" marR="0" rtl="0" algn="l">
              <a:lnSpc>
                <a:spcPct val="100000"/>
              </a:lnSpc>
              <a:spcBef>
                <a:spcPts val="0"/>
              </a:spcBef>
              <a:spcAft>
                <a:spcPts val="0"/>
              </a:spcAft>
              <a:buClr>
                <a:srgbClr val="9A2F3E"/>
              </a:buClr>
              <a:buSzPts val="2300"/>
              <a:buFont typeface="Cabin Condensed"/>
              <a:buChar char="○"/>
            </a:pPr>
            <a:r>
              <a:rPr b="0" i="0" lang="en" sz="2300" u="none" cap="none" strike="noStrike">
                <a:solidFill>
                  <a:srgbClr val="9A2F3E"/>
                </a:solidFill>
                <a:latin typeface="Cabin Condensed"/>
                <a:ea typeface="Cabin Condensed"/>
                <a:cs typeface="Cabin Condensed"/>
                <a:sym typeface="Cabin Condensed"/>
              </a:rPr>
              <a:t>it had </a:t>
            </a:r>
            <a:r>
              <a:rPr b="1" i="0" lang="en" sz="2300" u="sng" cap="none" strike="noStrike">
                <a:solidFill>
                  <a:srgbClr val="9A2F3E"/>
                </a:solidFill>
                <a:latin typeface="Cabin Condensed"/>
                <a:ea typeface="Cabin Condensed"/>
                <a:cs typeface="Cabin Condensed"/>
                <a:sym typeface="Cabin Condensed"/>
              </a:rPr>
              <a:t>three</a:t>
            </a:r>
            <a:r>
              <a:rPr b="0" i="0" lang="en" sz="2300" u="none" cap="none" strike="noStrike">
                <a:solidFill>
                  <a:srgbClr val="9A2F3E"/>
                </a:solidFill>
                <a:latin typeface="Cabin Condensed"/>
                <a:ea typeface="Cabin Condensed"/>
                <a:cs typeface="Cabin Condensed"/>
                <a:sym typeface="Cabin Condensed"/>
              </a:rPr>
              <a:t> times as much </a:t>
            </a:r>
            <a:r>
              <a:rPr b="1" i="0" lang="en" sz="2300" u="sng" cap="none" strike="noStrike">
                <a:solidFill>
                  <a:srgbClr val="9A2F3E"/>
                </a:solidFill>
                <a:latin typeface="Cabin Condensed"/>
                <a:ea typeface="Cabin Condensed"/>
                <a:cs typeface="Cabin Condensed"/>
                <a:sym typeface="Cabin Condensed"/>
              </a:rPr>
              <a:t>mass</a:t>
            </a:r>
            <a:r>
              <a:rPr b="0" i="0" lang="en" sz="2300" u="none" cap="none" strike="noStrike">
                <a:solidFill>
                  <a:srgbClr val="9A2F3E"/>
                </a:solidFill>
                <a:latin typeface="Cabin Condensed"/>
                <a:ea typeface="Cabin Condensed"/>
                <a:cs typeface="Cabin Condensed"/>
                <a:sym typeface="Cabin Condensed"/>
              </a:rPr>
              <a:t> but the same speed.</a:t>
            </a:r>
            <a:endParaRPr b="0" i="0" sz="2300" u="none" cap="none" strike="noStrike">
              <a:solidFill>
                <a:srgbClr val="9A2F3E"/>
              </a:solidFill>
              <a:latin typeface="Cabin Condensed"/>
              <a:ea typeface="Cabin Condensed"/>
              <a:cs typeface="Cabin Condensed"/>
              <a:sym typeface="Cabin Condensed"/>
            </a:endParaRPr>
          </a:p>
          <a:p>
            <a:pPr indent="-317500" lvl="1" marL="800100" marR="0" rtl="0" algn="l">
              <a:lnSpc>
                <a:spcPct val="100000"/>
              </a:lnSpc>
              <a:spcBef>
                <a:spcPts val="0"/>
              </a:spcBef>
              <a:spcAft>
                <a:spcPts val="0"/>
              </a:spcAft>
              <a:buClr>
                <a:srgbClr val="9A2F3E"/>
              </a:buClr>
              <a:buSzPts val="2300"/>
              <a:buFont typeface="Cabin Condensed"/>
              <a:buChar char="○"/>
            </a:pPr>
            <a:r>
              <a:rPr b="0" i="0" lang="en" sz="2300" u="none" cap="none" strike="noStrike">
                <a:solidFill>
                  <a:srgbClr val="9A2F3E"/>
                </a:solidFill>
                <a:latin typeface="Cabin Condensed"/>
                <a:ea typeface="Cabin Condensed"/>
                <a:cs typeface="Cabin Condensed"/>
                <a:sym typeface="Cabin Condensed"/>
              </a:rPr>
              <a:t>it had </a:t>
            </a:r>
            <a:r>
              <a:rPr b="1" i="0" lang="en" sz="2300" u="sng" cap="none" strike="noStrike">
                <a:solidFill>
                  <a:srgbClr val="9A2F3E"/>
                </a:solidFill>
                <a:latin typeface="Cabin Condensed"/>
                <a:ea typeface="Cabin Condensed"/>
                <a:cs typeface="Cabin Condensed"/>
                <a:sym typeface="Cabin Condensed"/>
              </a:rPr>
              <a:t>three</a:t>
            </a:r>
            <a:r>
              <a:rPr b="0" i="0" lang="en" sz="2300" u="none" cap="none" strike="noStrike">
                <a:solidFill>
                  <a:srgbClr val="9A2F3E"/>
                </a:solidFill>
                <a:latin typeface="Cabin Condensed"/>
                <a:ea typeface="Cabin Condensed"/>
                <a:cs typeface="Cabin Condensed"/>
                <a:sym typeface="Cabin Condensed"/>
              </a:rPr>
              <a:t> times as much </a:t>
            </a:r>
            <a:r>
              <a:rPr b="1" i="0" lang="en" sz="2300" u="sng" cap="none" strike="noStrike">
                <a:solidFill>
                  <a:srgbClr val="9A2F3E"/>
                </a:solidFill>
                <a:latin typeface="Cabin Condensed"/>
                <a:ea typeface="Cabin Condensed"/>
                <a:cs typeface="Cabin Condensed"/>
                <a:sym typeface="Cabin Condensed"/>
              </a:rPr>
              <a:t>speed</a:t>
            </a:r>
            <a:r>
              <a:rPr b="0" i="0" lang="en" sz="2300" u="none" cap="none" strike="noStrike">
                <a:solidFill>
                  <a:srgbClr val="9A2F3E"/>
                </a:solidFill>
                <a:latin typeface="Cabin Condensed"/>
                <a:ea typeface="Cabin Condensed"/>
                <a:cs typeface="Cabin Condensed"/>
                <a:sym typeface="Cabin Condensed"/>
              </a:rPr>
              <a:t> but the same mass.</a:t>
            </a:r>
            <a:endParaRPr b="0" i="0" sz="2300" u="none" cap="none" strike="noStrike">
              <a:solidFill>
                <a:srgbClr val="9A2F3E"/>
              </a:solidFill>
              <a:latin typeface="Cabin Condensed"/>
              <a:ea typeface="Cabin Condensed"/>
              <a:cs typeface="Cabin Condensed"/>
              <a:sym typeface="Cabin Condensed"/>
            </a:endParaRPr>
          </a:p>
          <a:p>
            <a:pPr indent="-266700" lvl="0" marL="342900" marR="0" rtl="0" algn="l">
              <a:lnSpc>
                <a:spcPct val="100000"/>
              </a:lnSpc>
              <a:spcBef>
                <a:spcPts val="1000"/>
              </a:spcBef>
              <a:spcAft>
                <a:spcPts val="0"/>
              </a:spcAft>
              <a:buClr>
                <a:srgbClr val="9A2F3E"/>
              </a:buClr>
              <a:buSzPts val="2400"/>
              <a:buFont typeface="Cabin Condensed"/>
              <a:buChar char="●"/>
            </a:pPr>
            <a:r>
              <a:rPr b="0" i="0" lang="en" sz="2400" u="none" cap="none" strike="noStrike">
                <a:solidFill>
                  <a:srgbClr val="9A2F3E"/>
                </a:solidFill>
                <a:latin typeface="Cabin Condensed"/>
                <a:ea typeface="Cabin Condensed"/>
                <a:cs typeface="Cabin Condensed"/>
                <a:sym typeface="Cabin Condensed"/>
              </a:rPr>
              <a:t>In math we sometimes try to represent patterns between two variables using symbolic expressions. How might we do that for the following relationships?</a:t>
            </a:r>
            <a:endParaRPr b="0" i="0" sz="2400" u="none" cap="none" strike="noStrike">
              <a:solidFill>
                <a:srgbClr val="9A2F3E"/>
              </a:solidFill>
              <a:latin typeface="Cabin Condensed"/>
              <a:ea typeface="Cabin Condensed"/>
              <a:cs typeface="Cabin Condensed"/>
              <a:sym typeface="Cabin Condensed"/>
            </a:endParaRPr>
          </a:p>
          <a:p>
            <a:pPr indent="-323850" lvl="1" marL="800100" marR="0" rtl="0" algn="l">
              <a:lnSpc>
                <a:spcPct val="100000"/>
              </a:lnSpc>
              <a:spcBef>
                <a:spcPts val="0"/>
              </a:spcBef>
              <a:spcAft>
                <a:spcPts val="0"/>
              </a:spcAft>
              <a:buClr>
                <a:srgbClr val="9A2F3E"/>
              </a:buClr>
              <a:buSzPts val="2400"/>
              <a:buFont typeface="Cabin Condensed"/>
              <a:buChar char="○"/>
            </a:pPr>
            <a:r>
              <a:rPr b="0" i="0" lang="en" sz="2400" u="none" cap="none" strike="noStrike">
                <a:solidFill>
                  <a:srgbClr val="9A2F3E"/>
                </a:solidFill>
                <a:latin typeface="Cabin Condensed"/>
                <a:ea typeface="Cabin Condensed"/>
                <a:cs typeface="Cabin Condensed"/>
                <a:sym typeface="Cabin Condensed"/>
              </a:rPr>
              <a:t>mass and kinetic energy</a:t>
            </a:r>
            <a:endParaRPr b="0" i="0" sz="2400" u="none" cap="none" strike="noStrike">
              <a:solidFill>
                <a:srgbClr val="9A2F3E"/>
              </a:solidFill>
              <a:latin typeface="Cabin Condensed"/>
              <a:ea typeface="Cabin Condensed"/>
              <a:cs typeface="Cabin Condensed"/>
              <a:sym typeface="Cabin Condensed"/>
            </a:endParaRPr>
          </a:p>
          <a:p>
            <a:pPr indent="-323850" lvl="1" marL="800100" marR="0" rtl="0" algn="l">
              <a:lnSpc>
                <a:spcPct val="100000"/>
              </a:lnSpc>
              <a:spcBef>
                <a:spcPts val="0"/>
              </a:spcBef>
              <a:spcAft>
                <a:spcPts val="0"/>
              </a:spcAft>
              <a:buClr>
                <a:srgbClr val="9A2F3E"/>
              </a:buClr>
              <a:buSzPts val="2400"/>
              <a:buFont typeface="Cabin Condensed"/>
              <a:buChar char="○"/>
            </a:pPr>
            <a:r>
              <a:rPr b="0" i="0" lang="en" sz="2400" u="none" cap="none" strike="noStrike">
                <a:solidFill>
                  <a:srgbClr val="9A2F3E"/>
                </a:solidFill>
                <a:latin typeface="Cabin Condensed"/>
                <a:ea typeface="Cabin Condensed"/>
                <a:cs typeface="Cabin Condensed"/>
                <a:sym typeface="Cabin Condensed"/>
              </a:rPr>
              <a:t>speed and kinetic energy</a:t>
            </a:r>
            <a:endParaRPr b="0" i="0" sz="2400" u="none" cap="none" strike="noStrike">
              <a:solidFill>
                <a:srgbClr val="9A2F3E"/>
              </a:solidFill>
              <a:latin typeface="Cabin Condensed"/>
              <a:ea typeface="Cabin Condensed"/>
              <a:cs typeface="Cabin Condensed"/>
              <a:sym typeface="Cabin Condensed"/>
            </a:endParaRPr>
          </a:p>
        </p:txBody>
      </p:sp>
      <p:sp>
        <p:nvSpPr>
          <p:cNvPr id="159" name="Google Shape;159;p22"/>
          <p:cNvSpPr/>
          <p:nvPr/>
        </p:nvSpPr>
        <p:spPr>
          <a:xfrm>
            <a:off x="457200" y="548640"/>
            <a:ext cx="8229600" cy="685800"/>
          </a:xfrm>
          <a:prstGeom prst="rect">
            <a:avLst/>
          </a:prstGeom>
          <a:solidFill>
            <a:srgbClr val="9A2F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3200"/>
              <a:buFont typeface="Arial"/>
              <a:buNone/>
            </a:pPr>
            <a:r>
              <a:rPr b="0" i="0" lang="en" sz="3200" u="none" cap="none" strike="noStrike">
                <a:solidFill>
                  <a:srgbClr val="FFFFFF"/>
                </a:solidFill>
                <a:latin typeface="Boogaloo"/>
                <a:ea typeface="Boogaloo"/>
                <a:cs typeface="Boogaloo"/>
                <a:sym typeface="Boogaloo"/>
              </a:rPr>
              <a:t>Analyzing and Interpret the Results of Our Investigation</a:t>
            </a:r>
            <a:endParaRPr b="0" i="0" sz="3200" u="none" cap="none" strike="noStrike">
              <a:solidFill>
                <a:srgbClr val="FFFFFF"/>
              </a:solidFill>
              <a:latin typeface="Boogaloo"/>
              <a:ea typeface="Boogaloo"/>
              <a:cs typeface="Boogaloo"/>
              <a:sym typeface="Boogaloo"/>
            </a:endParaRPr>
          </a:p>
        </p:txBody>
      </p:sp>
      <p:sp>
        <p:nvSpPr>
          <p:cNvPr id="160" name="Google Shape;160;p22"/>
          <p:cNvSpPr txBox="1"/>
          <p:nvPr/>
        </p:nvSpPr>
        <p:spPr>
          <a:xfrm flipH="1" rot="-425706">
            <a:off x="171427" y="5352731"/>
            <a:ext cx="1709893" cy="1297788"/>
          </a:xfrm>
          <a:prstGeom prst="rect">
            <a:avLst/>
          </a:prstGeom>
          <a:solidFill>
            <a:srgbClr val="FFFFFF"/>
          </a:solidFill>
          <a:ln cap="flat" cmpd="sng" w="9525">
            <a:solidFill>
              <a:srgbClr val="9A2F3E"/>
            </a:solidFill>
            <a:prstDash val="solid"/>
            <a:round/>
            <a:headEnd len="sm" w="sm" type="none"/>
            <a:tailEnd len="sm" w="sm" type="none"/>
          </a:ln>
          <a:effectLst>
            <a:outerShdw blurRad="57150" rotWithShape="0" algn="bl" dir="5400000" dist="19050">
              <a:srgbClr val="000000">
                <a:alpha val="49019"/>
              </a:srgbClr>
            </a:outerShdw>
          </a:effectLst>
        </p:spPr>
        <p:txBody>
          <a:bodyPr anchorCtr="0" anchor="t" bIns="91425" lIns="91425" spcFirstLastPara="1" rIns="91425" wrap="square" tIns="91425">
            <a:noAutofit/>
          </a:bodyPr>
          <a:lstStyle/>
          <a:p>
            <a:pPr indent="-228600" lvl="0" marL="342900" marR="0" rtl="0" algn="l">
              <a:lnSpc>
                <a:spcPct val="100000"/>
              </a:lnSpc>
              <a:spcBef>
                <a:spcPts val="0"/>
              </a:spcBef>
              <a:spcAft>
                <a:spcPts val="0"/>
              </a:spcAft>
              <a:buClr>
                <a:srgbClr val="9A2F3E"/>
              </a:buClr>
              <a:buSzPts val="1800"/>
              <a:buFont typeface="Cabin Condensed"/>
              <a:buChar char="➔"/>
            </a:pPr>
            <a:r>
              <a:rPr b="0" i="0" lang="en" sz="1800" u="none" cap="none" strike="noStrike">
                <a:solidFill>
                  <a:srgbClr val="980000"/>
                </a:solidFill>
                <a:latin typeface="Cabin Condensed"/>
                <a:ea typeface="Cabin Condensed"/>
                <a:cs typeface="Cabin Condensed"/>
                <a:sym typeface="Cabin Condensed"/>
              </a:rPr>
              <a:t>Be ready to share your ideas with the whole class.</a:t>
            </a:r>
            <a:endParaRPr b="0" i="0" sz="1800" u="none" cap="none" strike="noStrike">
              <a:solidFill>
                <a:srgbClr val="9A2F3E"/>
              </a:solidFill>
              <a:latin typeface="Cabin Condensed"/>
              <a:ea typeface="Cabin Condensed"/>
              <a:cs typeface="Cabin Condensed"/>
              <a:sym typeface="Cabin Condensed"/>
            </a:endParaRPr>
          </a:p>
        </p:txBody>
      </p:sp>
      <p:pic>
        <p:nvPicPr>
          <p:cNvPr descr="Turn and talk icon" id="161" name="Google Shape;161;p22"/>
          <p:cNvPicPr preferRelativeResize="0"/>
          <p:nvPr/>
        </p:nvPicPr>
        <p:blipFill rotWithShape="1">
          <a:blip r:embed="rId3">
            <a:alphaModFix/>
          </a:blip>
          <a:srcRect b="0" l="139" r="137" t="0"/>
          <a:stretch/>
        </p:blipFill>
        <p:spPr>
          <a:xfrm>
            <a:off x="620000" y="1642950"/>
            <a:ext cx="1031100" cy="8562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165" name="Shape 165"/>
        <p:cNvGrpSpPr/>
        <p:nvPr/>
      </p:nvGrpSpPr>
      <p:grpSpPr>
        <a:xfrm>
          <a:off x="0" y="0"/>
          <a:ext cx="0" cy="0"/>
          <a:chOff x="0" y="0"/>
          <a:chExt cx="0" cy="0"/>
        </a:xfrm>
      </p:grpSpPr>
      <p:sp>
        <p:nvSpPr>
          <p:cNvPr id="166" name="Google Shape;166;p23"/>
          <p:cNvSpPr/>
          <p:nvPr/>
        </p:nvSpPr>
        <p:spPr>
          <a:xfrm>
            <a:off x="457325" y="2895600"/>
            <a:ext cx="8229600" cy="2698200"/>
          </a:xfrm>
          <a:prstGeom prst="rect">
            <a:avLst/>
          </a:prstGeom>
          <a:solidFill>
            <a:srgbClr val="FFFFFF"/>
          </a:solidFill>
          <a:ln cap="flat" cmpd="sng" w="19050">
            <a:solidFill>
              <a:srgbClr val="9A2F3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t/>
            </a:r>
            <a:endParaRPr b="0" i="0" sz="1400" u="none" cap="none" strike="noStrike">
              <a:solidFill>
                <a:srgbClr val="000000"/>
              </a:solidFill>
              <a:latin typeface="Arial"/>
              <a:ea typeface="Arial"/>
              <a:cs typeface="Arial"/>
              <a:sym typeface="Arial"/>
            </a:endParaRPr>
          </a:p>
        </p:txBody>
      </p:sp>
      <p:sp>
        <p:nvSpPr>
          <p:cNvPr id="167" name="Google Shape;167;p23"/>
          <p:cNvSpPr/>
          <p:nvPr/>
        </p:nvSpPr>
        <p:spPr>
          <a:xfrm>
            <a:off x="457200" y="0"/>
            <a:ext cx="3719034" cy="548640"/>
          </a:xfrm>
          <a:custGeom>
            <a:rect b="b" l="l" r="r" t="t"/>
            <a:pathLst>
              <a:path extrusionOk="0" h="21600" w="21600">
                <a:moveTo>
                  <a:pt x="0" y="0"/>
                </a:moveTo>
                <a:lnTo>
                  <a:pt x="21600" y="0"/>
                </a:lnTo>
                <a:lnTo>
                  <a:pt x="21501" y="21600"/>
                </a:lnTo>
                <a:lnTo>
                  <a:pt x="0" y="21600"/>
                </a:lnTo>
                <a:lnTo>
                  <a:pt x="0" y="0"/>
                </a:lnTo>
                <a:close/>
              </a:path>
            </a:pathLst>
          </a:cu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EA7D73"/>
              </a:buClr>
              <a:buSzPts val="2000"/>
              <a:buFont typeface="Arial"/>
              <a:buNone/>
            </a:pPr>
            <a:r>
              <a:rPr b="0" i="0" lang="en" sz="1800" u="none" cap="none" strike="noStrike">
                <a:solidFill>
                  <a:srgbClr val="9A2F3E"/>
                </a:solidFill>
                <a:latin typeface="Boogaloo"/>
                <a:ea typeface="Boogaloo"/>
                <a:cs typeface="Boogaloo"/>
                <a:sym typeface="Boogaloo"/>
              </a:rPr>
              <a:t>Slide L</a:t>
            </a:r>
            <a:endParaRPr b="0" i="0" sz="1800" u="none" cap="none" strike="noStrike">
              <a:solidFill>
                <a:srgbClr val="9A2F3E"/>
              </a:solidFill>
              <a:latin typeface="Boogaloo"/>
              <a:ea typeface="Boogaloo"/>
              <a:cs typeface="Boogaloo"/>
              <a:sym typeface="Boogaloo"/>
            </a:endParaRPr>
          </a:p>
        </p:txBody>
      </p:sp>
      <p:sp>
        <p:nvSpPr>
          <p:cNvPr id="168" name="Google Shape;168;p23"/>
          <p:cNvSpPr txBox="1"/>
          <p:nvPr/>
        </p:nvSpPr>
        <p:spPr>
          <a:xfrm>
            <a:off x="2245100" y="3218575"/>
            <a:ext cx="5784600" cy="6522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3000"/>
              <a:buFont typeface="Arial"/>
              <a:buNone/>
            </a:pPr>
            <a:r>
              <a:rPr b="0" i="0" lang="en" sz="3000" u="none" cap="none" strike="noStrike">
                <a:solidFill>
                  <a:srgbClr val="9A2F3E"/>
                </a:solidFill>
                <a:latin typeface="Boogaloo"/>
                <a:ea typeface="Boogaloo"/>
                <a:cs typeface="Boogaloo"/>
                <a:sym typeface="Boogaloo"/>
              </a:rPr>
              <a:t>Individual Explanations</a:t>
            </a:r>
            <a:endParaRPr b="0" i="0" sz="3000" u="none" cap="none" strike="noStrike">
              <a:solidFill>
                <a:srgbClr val="9A2F3E"/>
              </a:solidFill>
              <a:latin typeface="Boogaloo"/>
              <a:ea typeface="Boogaloo"/>
              <a:cs typeface="Boogaloo"/>
              <a:sym typeface="Boogaloo"/>
            </a:endParaRPr>
          </a:p>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9A2F3E"/>
              </a:solidFill>
              <a:latin typeface="Cabin Condensed"/>
              <a:ea typeface="Cabin Condensed"/>
              <a:cs typeface="Cabin Condensed"/>
              <a:sym typeface="Cabin Condensed"/>
            </a:endParaRPr>
          </a:p>
          <a:p>
            <a:pPr indent="0" lvl="0" marL="0" marR="0" rtl="0" algn="l">
              <a:lnSpc>
                <a:spcPct val="100000"/>
              </a:lnSpc>
              <a:spcBef>
                <a:spcPts val="0"/>
              </a:spcBef>
              <a:spcAft>
                <a:spcPts val="0"/>
              </a:spcAft>
              <a:buClr>
                <a:srgbClr val="000000"/>
              </a:buClr>
              <a:buSzPts val="2400"/>
              <a:buFont typeface="Arial"/>
              <a:buNone/>
            </a:pPr>
            <a:r>
              <a:rPr b="0" i="0" lang="en" sz="2400" u="none" cap="none" strike="noStrike">
                <a:solidFill>
                  <a:srgbClr val="9A2F3E"/>
                </a:solidFill>
                <a:latin typeface="Cabin Condensed"/>
                <a:ea typeface="Cabin Condensed"/>
                <a:cs typeface="Cabin Condensed"/>
                <a:sym typeface="Cabin Condensed"/>
              </a:rPr>
              <a:t>At the end of the period, turn in your responses to the questions on your </a:t>
            </a:r>
            <a:r>
              <a:rPr b="0" i="1" lang="en" sz="2400" u="none" cap="none" strike="noStrike">
                <a:solidFill>
                  <a:srgbClr val="9A2F3E"/>
                </a:solidFill>
                <a:latin typeface="Cabin Condensed"/>
                <a:ea typeface="Cabin Condensed"/>
                <a:cs typeface="Cabin Condensed"/>
                <a:sym typeface="Cabin Condensed"/>
              </a:rPr>
              <a:t>Looking back</a:t>
            </a:r>
            <a:r>
              <a:rPr b="0" i="0" lang="en" sz="2400" u="none" cap="none" strike="noStrike">
                <a:solidFill>
                  <a:srgbClr val="9A2F3E"/>
                </a:solidFill>
                <a:latin typeface="Cabin Condensed"/>
                <a:ea typeface="Cabin Condensed"/>
                <a:cs typeface="Cabin Condensed"/>
                <a:sym typeface="Cabin Condensed"/>
              </a:rPr>
              <a:t> handout along with the two graphs you made from your investigations.</a:t>
            </a:r>
            <a:endParaRPr b="0" i="0" sz="2400" u="none" cap="none" strike="noStrike">
              <a:solidFill>
                <a:srgbClr val="9A2F3E"/>
              </a:solidFill>
              <a:latin typeface="Cabin Condensed"/>
              <a:ea typeface="Cabin Condensed"/>
              <a:cs typeface="Cabin Condensed"/>
              <a:sym typeface="Cabin Condensed"/>
            </a:endParaRPr>
          </a:p>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9A2F3E"/>
              </a:solidFill>
              <a:latin typeface="Cabin Condensed"/>
              <a:ea typeface="Cabin Condensed"/>
              <a:cs typeface="Cabin Condensed"/>
              <a:sym typeface="Cabin Condensed"/>
            </a:endParaRPr>
          </a:p>
          <a:p>
            <a:pPr indent="0" lvl="0" marL="457200" marR="0" rtl="0" algn="l">
              <a:lnSpc>
                <a:spcPct val="100000"/>
              </a:lnSpc>
              <a:spcBef>
                <a:spcPts val="0"/>
              </a:spcBef>
              <a:spcAft>
                <a:spcPts val="0"/>
              </a:spcAft>
              <a:buClr>
                <a:srgbClr val="000000"/>
              </a:buClr>
              <a:buSzPts val="2600"/>
              <a:buFont typeface="Arial"/>
              <a:buNone/>
            </a:pPr>
            <a:r>
              <a:t/>
            </a:r>
            <a:endParaRPr b="0" i="0" sz="2600" u="none" cap="none" strike="noStrike">
              <a:solidFill>
                <a:srgbClr val="9A2F3E"/>
              </a:solidFill>
              <a:latin typeface="Cabin Condensed"/>
              <a:ea typeface="Cabin Condensed"/>
              <a:cs typeface="Cabin Condensed"/>
              <a:sym typeface="Cabin Condensed"/>
            </a:endParaRPr>
          </a:p>
          <a:p>
            <a:pPr indent="0" lvl="0" marL="0" marR="0" rtl="0" algn="l">
              <a:lnSpc>
                <a:spcPct val="100000"/>
              </a:lnSpc>
              <a:spcBef>
                <a:spcPts val="0"/>
              </a:spcBef>
              <a:spcAft>
                <a:spcPts val="0"/>
              </a:spcAft>
              <a:buClr>
                <a:srgbClr val="000000"/>
              </a:buClr>
              <a:buSzPts val="2600"/>
              <a:buFont typeface="Arial"/>
              <a:buNone/>
            </a:pPr>
            <a:r>
              <a:t/>
            </a:r>
            <a:endParaRPr b="0" i="0" sz="2600" u="none" cap="none" strike="noStrike">
              <a:solidFill>
                <a:srgbClr val="9A2F3E"/>
              </a:solidFill>
              <a:latin typeface="Cabin Condensed"/>
              <a:ea typeface="Cabin Condensed"/>
              <a:cs typeface="Cabin Condensed"/>
              <a:sym typeface="Cabin Condensed"/>
            </a:endParaRPr>
          </a:p>
          <a:p>
            <a:pPr indent="0" lvl="0" marL="0" marR="0" rtl="0" algn="l">
              <a:lnSpc>
                <a:spcPct val="100000"/>
              </a:lnSpc>
              <a:spcBef>
                <a:spcPts val="0"/>
              </a:spcBef>
              <a:spcAft>
                <a:spcPts val="0"/>
              </a:spcAft>
              <a:buClr>
                <a:srgbClr val="000000"/>
              </a:buClr>
              <a:buSzPts val="2600"/>
              <a:buFont typeface="Arial"/>
              <a:buNone/>
            </a:pPr>
            <a:r>
              <a:t/>
            </a:r>
            <a:endParaRPr b="0" i="0" sz="2600" u="none" cap="none" strike="noStrike">
              <a:solidFill>
                <a:srgbClr val="9A2F3E"/>
              </a:solidFill>
              <a:latin typeface="Cabin Condensed"/>
              <a:ea typeface="Cabin Condensed"/>
              <a:cs typeface="Cabin Condensed"/>
              <a:sym typeface="Cabin Condensed"/>
            </a:endParaRPr>
          </a:p>
          <a:p>
            <a:pPr indent="0" lvl="0" marL="0" marR="0" rtl="0" algn="l">
              <a:lnSpc>
                <a:spcPct val="100000"/>
              </a:lnSpc>
              <a:spcBef>
                <a:spcPts val="0"/>
              </a:spcBef>
              <a:spcAft>
                <a:spcPts val="0"/>
              </a:spcAft>
              <a:buClr>
                <a:srgbClr val="000000"/>
              </a:buClr>
              <a:buSzPts val="2600"/>
              <a:buFont typeface="Arial"/>
              <a:buNone/>
            </a:pPr>
            <a:r>
              <a:t/>
            </a:r>
            <a:endParaRPr b="0" i="0" sz="2600" u="none" cap="none" strike="noStrike">
              <a:solidFill>
                <a:srgbClr val="9A2F3E"/>
              </a:solidFill>
              <a:latin typeface="Cabin Condensed"/>
              <a:ea typeface="Cabin Condensed"/>
              <a:cs typeface="Cabin Condensed"/>
              <a:sym typeface="Cabin Condensed"/>
            </a:endParaRPr>
          </a:p>
        </p:txBody>
      </p:sp>
      <p:sp>
        <p:nvSpPr>
          <p:cNvPr id="169" name="Google Shape;169;p23"/>
          <p:cNvSpPr/>
          <p:nvPr/>
        </p:nvSpPr>
        <p:spPr>
          <a:xfrm>
            <a:off x="457200" y="548640"/>
            <a:ext cx="8229600" cy="685800"/>
          </a:xfrm>
          <a:prstGeom prst="rect">
            <a:avLst/>
          </a:prstGeom>
          <a:solidFill>
            <a:srgbClr val="9A2F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3200"/>
              <a:buFont typeface="Arial"/>
              <a:buNone/>
            </a:pPr>
            <a:r>
              <a:rPr b="0" i="0" lang="en" sz="3200" u="none" cap="none" strike="noStrike">
                <a:solidFill>
                  <a:srgbClr val="FFFFFF"/>
                </a:solidFill>
                <a:latin typeface="Boogaloo"/>
                <a:ea typeface="Boogaloo"/>
                <a:cs typeface="Boogaloo"/>
                <a:sym typeface="Boogaloo"/>
              </a:rPr>
              <a:t>Applying Our Ideas</a:t>
            </a:r>
            <a:endParaRPr b="0" i="0" sz="3200" u="none" cap="none" strike="noStrike">
              <a:solidFill>
                <a:srgbClr val="FFFFFF"/>
              </a:solidFill>
              <a:latin typeface="Boogaloo"/>
              <a:ea typeface="Boogaloo"/>
              <a:cs typeface="Boogaloo"/>
              <a:sym typeface="Boogaloo"/>
            </a:endParaRPr>
          </a:p>
        </p:txBody>
      </p:sp>
      <p:pic>
        <p:nvPicPr>
          <p:cNvPr descr="On your own icon" id="170" name="Google Shape;170;p23"/>
          <p:cNvPicPr preferRelativeResize="0"/>
          <p:nvPr/>
        </p:nvPicPr>
        <p:blipFill rotWithShape="1">
          <a:blip r:embed="rId3">
            <a:alphaModFix/>
          </a:blip>
          <a:srcRect b="0" l="0" r="0" t="0"/>
          <a:stretch/>
        </p:blipFill>
        <p:spPr>
          <a:xfrm>
            <a:off x="914400" y="3141475"/>
            <a:ext cx="844004" cy="995175"/>
          </a:xfrm>
          <a:prstGeom prst="rect">
            <a:avLst/>
          </a:prstGeom>
          <a:noFill/>
          <a:ln>
            <a:noFill/>
          </a:ln>
        </p:spPr>
      </p:pic>
      <p:pic>
        <p:nvPicPr>
          <p:cNvPr descr="Assessment icon" id="171" name="Google Shape;171;p23"/>
          <p:cNvPicPr preferRelativeResize="0"/>
          <p:nvPr/>
        </p:nvPicPr>
        <p:blipFill rotWithShape="1">
          <a:blip r:embed="rId4">
            <a:alphaModFix/>
          </a:blip>
          <a:srcRect b="0" l="0" r="0" t="0"/>
          <a:stretch/>
        </p:blipFill>
        <p:spPr>
          <a:xfrm>
            <a:off x="8521460" y="0"/>
            <a:ext cx="607290" cy="548650"/>
          </a:xfrm>
          <a:prstGeom prst="rect">
            <a:avLst/>
          </a:prstGeom>
          <a:noFill/>
          <a:ln>
            <a:noFill/>
          </a:ln>
        </p:spPr>
      </p:pic>
      <p:sp>
        <p:nvSpPr>
          <p:cNvPr id="172" name="Google Shape;172;p23"/>
          <p:cNvSpPr txBox="1"/>
          <p:nvPr/>
        </p:nvSpPr>
        <p:spPr>
          <a:xfrm>
            <a:off x="518775" y="1379200"/>
            <a:ext cx="8034900" cy="995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n" sz="2400" u="none" cap="none" strike="noStrike">
                <a:solidFill>
                  <a:srgbClr val="000000"/>
                </a:solidFill>
                <a:latin typeface="Cabin Condensed"/>
                <a:ea typeface="Cabin Condensed"/>
                <a:cs typeface="Cabin Condensed"/>
                <a:sym typeface="Cabin Condensed"/>
              </a:rPr>
              <a:t>Let’s reflect on what we figured out across the three investigations and how this helps us predict and explain why things sometimes get damaged when they hit each other and sometimes they don’t.</a:t>
            </a:r>
            <a:endParaRPr b="0" i="0" sz="1600" u="none" cap="none" strike="noStrike">
              <a:solidFill>
                <a:srgbClr val="000000"/>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176" name="Shape 176"/>
        <p:cNvGrpSpPr/>
        <p:nvPr/>
      </p:nvGrpSpPr>
      <p:grpSpPr>
        <a:xfrm>
          <a:off x="0" y="0"/>
          <a:ext cx="0" cy="0"/>
          <a:chOff x="0" y="0"/>
          <a:chExt cx="0" cy="0"/>
        </a:xfrm>
      </p:grpSpPr>
      <p:sp>
        <p:nvSpPr>
          <p:cNvPr id="177" name="Google Shape;177;p24"/>
          <p:cNvSpPr/>
          <p:nvPr/>
        </p:nvSpPr>
        <p:spPr>
          <a:xfrm>
            <a:off x="457325" y="2895600"/>
            <a:ext cx="8229600" cy="3372900"/>
          </a:xfrm>
          <a:prstGeom prst="rect">
            <a:avLst/>
          </a:prstGeom>
          <a:solidFill>
            <a:srgbClr val="F5EDEF"/>
          </a:solidFill>
          <a:ln cap="flat" cmpd="sng" w="19050">
            <a:solidFill>
              <a:srgbClr val="9A2F3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t/>
            </a:r>
            <a:endParaRPr b="0" i="0" sz="1400" u="none" cap="none" strike="noStrike">
              <a:solidFill>
                <a:srgbClr val="000000"/>
              </a:solidFill>
              <a:latin typeface="Arial"/>
              <a:ea typeface="Arial"/>
              <a:cs typeface="Arial"/>
              <a:sym typeface="Arial"/>
            </a:endParaRPr>
          </a:p>
        </p:txBody>
      </p:sp>
      <p:sp>
        <p:nvSpPr>
          <p:cNvPr id="178" name="Google Shape;178;p24"/>
          <p:cNvSpPr/>
          <p:nvPr/>
        </p:nvSpPr>
        <p:spPr>
          <a:xfrm>
            <a:off x="457200" y="0"/>
            <a:ext cx="3719034" cy="548640"/>
          </a:xfrm>
          <a:custGeom>
            <a:rect b="b" l="l" r="r" t="t"/>
            <a:pathLst>
              <a:path extrusionOk="0" h="21600" w="21600">
                <a:moveTo>
                  <a:pt x="0" y="0"/>
                </a:moveTo>
                <a:lnTo>
                  <a:pt x="21600" y="0"/>
                </a:lnTo>
                <a:lnTo>
                  <a:pt x="21501" y="21600"/>
                </a:lnTo>
                <a:lnTo>
                  <a:pt x="0" y="21600"/>
                </a:lnTo>
                <a:lnTo>
                  <a:pt x="0" y="0"/>
                </a:lnTo>
                <a:close/>
              </a:path>
            </a:pathLst>
          </a:cu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EA7D73"/>
              </a:buClr>
              <a:buSzPts val="2000"/>
              <a:buFont typeface="Arial"/>
              <a:buNone/>
            </a:pPr>
            <a:r>
              <a:rPr b="0" i="0" lang="en" sz="1800" u="none" cap="none" strike="noStrike">
                <a:solidFill>
                  <a:srgbClr val="9A2F3E"/>
                </a:solidFill>
                <a:latin typeface="Boogaloo"/>
                <a:ea typeface="Boogaloo"/>
                <a:cs typeface="Boogaloo"/>
                <a:sym typeface="Boogaloo"/>
              </a:rPr>
              <a:t>Slide M</a:t>
            </a:r>
            <a:endParaRPr b="0" i="0" sz="1800" u="none" cap="none" strike="noStrike">
              <a:solidFill>
                <a:srgbClr val="9A2F3E"/>
              </a:solidFill>
              <a:latin typeface="Boogaloo"/>
              <a:ea typeface="Boogaloo"/>
              <a:cs typeface="Boogaloo"/>
              <a:sym typeface="Boogaloo"/>
            </a:endParaRPr>
          </a:p>
        </p:txBody>
      </p:sp>
      <p:sp>
        <p:nvSpPr>
          <p:cNvPr id="179" name="Google Shape;179;p24"/>
          <p:cNvSpPr txBox="1"/>
          <p:nvPr/>
        </p:nvSpPr>
        <p:spPr>
          <a:xfrm>
            <a:off x="2397500" y="3142375"/>
            <a:ext cx="5744100" cy="6522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3000"/>
              <a:buFont typeface="Arial"/>
              <a:buNone/>
            </a:pPr>
            <a:r>
              <a:rPr b="0" i="0" lang="en" sz="3000" u="none" cap="none" strike="noStrike">
                <a:solidFill>
                  <a:srgbClr val="9A2F3E"/>
                </a:solidFill>
                <a:latin typeface="Boogaloo"/>
                <a:ea typeface="Boogaloo"/>
                <a:cs typeface="Boogaloo"/>
                <a:sym typeface="Boogaloo"/>
              </a:rPr>
              <a:t>Turn and Talk</a:t>
            </a:r>
            <a:endParaRPr b="0" i="0" sz="3000" u="none" cap="none" strike="noStrike">
              <a:solidFill>
                <a:srgbClr val="9A2F3E"/>
              </a:solidFill>
              <a:latin typeface="Boogaloo"/>
              <a:ea typeface="Boogaloo"/>
              <a:cs typeface="Boogaloo"/>
              <a:sym typeface="Boogaloo"/>
            </a:endParaRPr>
          </a:p>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9A2F3E"/>
              </a:solidFill>
              <a:latin typeface="Cabin Condensed"/>
              <a:ea typeface="Cabin Condensed"/>
              <a:cs typeface="Cabin Condensed"/>
              <a:sym typeface="Cabin Condensed"/>
            </a:endParaRPr>
          </a:p>
          <a:p>
            <a:pPr indent="-381000" lvl="0" marL="457200" marR="0" rtl="0" algn="l">
              <a:lnSpc>
                <a:spcPct val="100000"/>
              </a:lnSpc>
              <a:spcBef>
                <a:spcPts val="0"/>
              </a:spcBef>
              <a:spcAft>
                <a:spcPts val="0"/>
              </a:spcAft>
              <a:buClr>
                <a:srgbClr val="9A2F3E"/>
              </a:buClr>
              <a:buSzPts val="2400"/>
              <a:buFont typeface="Cabin Condensed"/>
              <a:buChar char="●"/>
            </a:pPr>
            <a:r>
              <a:rPr b="0" i="0" lang="en" sz="2400" u="none" cap="none" strike="noStrike">
                <a:solidFill>
                  <a:srgbClr val="9A2F3E"/>
                </a:solidFill>
                <a:latin typeface="Cabin Condensed"/>
                <a:ea typeface="Cabin Condensed"/>
                <a:cs typeface="Cabin Condensed"/>
                <a:sym typeface="Cabin Condensed"/>
              </a:rPr>
              <a:t>Where did all the kinetic energy the cart had before the collision come from?  </a:t>
            </a:r>
            <a:endParaRPr b="0" i="0" sz="2400" u="none" cap="none" strike="noStrike">
              <a:solidFill>
                <a:srgbClr val="9A2F3E"/>
              </a:solidFill>
              <a:latin typeface="Cabin Condensed"/>
              <a:ea typeface="Cabin Condensed"/>
              <a:cs typeface="Cabin Condensed"/>
              <a:sym typeface="Cabin Condensed"/>
            </a:endParaRPr>
          </a:p>
          <a:p>
            <a:pPr indent="-381000" lvl="0" marL="457200" marR="0" rtl="0" algn="l">
              <a:lnSpc>
                <a:spcPct val="100000"/>
              </a:lnSpc>
              <a:spcBef>
                <a:spcPts val="1000"/>
              </a:spcBef>
              <a:spcAft>
                <a:spcPts val="0"/>
              </a:spcAft>
              <a:buClr>
                <a:srgbClr val="9A2F3E"/>
              </a:buClr>
              <a:buSzPts val="2400"/>
              <a:buFont typeface="Cabin Condensed"/>
              <a:buChar char="●"/>
            </a:pPr>
            <a:r>
              <a:rPr b="0" i="0" lang="en" sz="2400" u="none" cap="none" strike="noStrike">
                <a:solidFill>
                  <a:srgbClr val="9A2F3E"/>
                </a:solidFill>
                <a:latin typeface="Cabin Condensed"/>
                <a:ea typeface="Cabin Condensed"/>
                <a:cs typeface="Cabin Condensed"/>
                <a:sym typeface="Cabin Condensed"/>
              </a:rPr>
              <a:t>After the collision, where did that energy go?</a:t>
            </a:r>
            <a:endParaRPr b="0" i="0" sz="2400" u="none" cap="none" strike="noStrike">
              <a:solidFill>
                <a:srgbClr val="9A2F3E"/>
              </a:solidFill>
              <a:latin typeface="Cabin Condensed"/>
              <a:ea typeface="Cabin Condensed"/>
              <a:cs typeface="Cabin Condensed"/>
              <a:sym typeface="Cabin Condensed"/>
            </a:endParaRPr>
          </a:p>
          <a:p>
            <a:pPr indent="-381000" lvl="0" marL="457200" marR="0" rtl="0" algn="l">
              <a:lnSpc>
                <a:spcPct val="100000"/>
              </a:lnSpc>
              <a:spcBef>
                <a:spcPts val="1000"/>
              </a:spcBef>
              <a:spcAft>
                <a:spcPts val="0"/>
              </a:spcAft>
              <a:buClr>
                <a:srgbClr val="9A2F3E"/>
              </a:buClr>
              <a:buSzPts val="2400"/>
              <a:buFont typeface="Cabin Condensed"/>
              <a:buChar char="●"/>
            </a:pPr>
            <a:r>
              <a:rPr b="0" i="0" lang="en" sz="2400" u="none" cap="none" strike="noStrike">
                <a:solidFill>
                  <a:srgbClr val="9A2F3E"/>
                </a:solidFill>
                <a:latin typeface="Cabin Condensed"/>
                <a:ea typeface="Cabin Condensed"/>
                <a:cs typeface="Cabin Condensed"/>
                <a:sym typeface="Cabin Condensed"/>
              </a:rPr>
              <a:t>What new questions does this raise for you?</a:t>
            </a:r>
            <a:endParaRPr b="0" i="0" sz="2400" u="none" cap="none" strike="noStrike">
              <a:solidFill>
                <a:srgbClr val="9A2F3E"/>
              </a:solidFill>
              <a:latin typeface="Cabin Condensed"/>
              <a:ea typeface="Cabin Condensed"/>
              <a:cs typeface="Cabin Condensed"/>
              <a:sym typeface="Cabin Condensed"/>
            </a:endParaRPr>
          </a:p>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9A2F3E"/>
              </a:solidFill>
              <a:latin typeface="Cabin Condensed"/>
              <a:ea typeface="Cabin Condensed"/>
              <a:cs typeface="Cabin Condensed"/>
              <a:sym typeface="Cabin Condensed"/>
            </a:endParaRPr>
          </a:p>
          <a:p>
            <a:pPr indent="0" lvl="0" marL="457200" marR="0" rtl="0" algn="l">
              <a:lnSpc>
                <a:spcPct val="100000"/>
              </a:lnSpc>
              <a:spcBef>
                <a:spcPts val="0"/>
              </a:spcBef>
              <a:spcAft>
                <a:spcPts val="0"/>
              </a:spcAft>
              <a:buClr>
                <a:srgbClr val="000000"/>
              </a:buClr>
              <a:buSzPts val="2600"/>
              <a:buFont typeface="Arial"/>
              <a:buNone/>
            </a:pPr>
            <a:r>
              <a:t/>
            </a:r>
            <a:endParaRPr b="0" i="0" sz="2600" u="none" cap="none" strike="noStrike">
              <a:solidFill>
                <a:srgbClr val="9A2F3E"/>
              </a:solidFill>
              <a:latin typeface="Cabin Condensed"/>
              <a:ea typeface="Cabin Condensed"/>
              <a:cs typeface="Cabin Condensed"/>
              <a:sym typeface="Cabin Condensed"/>
            </a:endParaRPr>
          </a:p>
          <a:p>
            <a:pPr indent="0" lvl="0" marL="0" marR="0" rtl="0" algn="l">
              <a:lnSpc>
                <a:spcPct val="100000"/>
              </a:lnSpc>
              <a:spcBef>
                <a:spcPts val="0"/>
              </a:spcBef>
              <a:spcAft>
                <a:spcPts val="0"/>
              </a:spcAft>
              <a:buClr>
                <a:srgbClr val="000000"/>
              </a:buClr>
              <a:buSzPts val="2600"/>
              <a:buFont typeface="Arial"/>
              <a:buNone/>
            </a:pPr>
            <a:r>
              <a:t/>
            </a:r>
            <a:endParaRPr b="0" i="0" sz="2600" u="none" cap="none" strike="noStrike">
              <a:solidFill>
                <a:srgbClr val="9A2F3E"/>
              </a:solidFill>
              <a:latin typeface="Cabin Condensed"/>
              <a:ea typeface="Cabin Condensed"/>
              <a:cs typeface="Cabin Condensed"/>
              <a:sym typeface="Cabin Condensed"/>
            </a:endParaRPr>
          </a:p>
          <a:p>
            <a:pPr indent="0" lvl="0" marL="0" marR="0" rtl="0" algn="l">
              <a:lnSpc>
                <a:spcPct val="100000"/>
              </a:lnSpc>
              <a:spcBef>
                <a:spcPts val="0"/>
              </a:spcBef>
              <a:spcAft>
                <a:spcPts val="0"/>
              </a:spcAft>
              <a:buClr>
                <a:srgbClr val="000000"/>
              </a:buClr>
              <a:buSzPts val="2600"/>
              <a:buFont typeface="Arial"/>
              <a:buNone/>
            </a:pPr>
            <a:r>
              <a:t/>
            </a:r>
            <a:endParaRPr b="0" i="0" sz="2600" u="none" cap="none" strike="noStrike">
              <a:solidFill>
                <a:srgbClr val="9A2F3E"/>
              </a:solidFill>
              <a:latin typeface="Cabin Condensed"/>
              <a:ea typeface="Cabin Condensed"/>
              <a:cs typeface="Cabin Condensed"/>
              <a:sym typeface="Cabin Condensed"/>
            </a:endParaRPr>
          </a:p>
          <a:p>
            <a:pPr indent="0" lvl="0" marL="0" marR="0" rtl="0" algn="l">
              <a:lnSpc>
                <a:spcPct val="100000"/>
              </a:lnSpc>
              <a:spcBef>
                <a:spcPts val="0"/>
              </a:spcBef>
              <a:spcAft>
                <a:spcPts val="0"/>
              </a:spcAft>
              <a:buClr>
                <a:srgbClr val="000000"/>
              </a:buClr>
              <a:buSzPts val="2600"/>
              <a:buFont typeface="Arial"/>
              <a:buNone/>
            </a:pPr>
            <a:r>
              <a:t/>
            </a:r>
            <a:endParaRPr b="0" i="0" sz="2600" u="none" cap="none" strike="noStrike">
              <a:solidFill>
                <a:srgbClr val="9A2F3E"/>
              </a:solidFill>
              <a:latin typeface="Cabin Condensed"/>
              <a:ea typeface="Cabin Condensed"/>
              <a:cs typeface="Cabin Condensed"/>
              <a:sym typeface="Cabin Condensed"/>
            </a:endParaRPr>
          </a:p>
        </p:txBody>
      </p:sp>
      <p:sp>
        <p:nvSpPr>
          <p:cNvPr id="180" name="Google Shape;180;p24"/>
          <p:cNvSpPr/>
          <p:nvPr/>
        </p:nvSpPr>
        <p:spPr>
          <a:xfrm>
            <a:off x="457200" y="548640"/>
            <a:ext cx="8229600" cy="685800"/>
          </a:xfrm>
          <a:prstGeom prst="rect">
            <a:avLst/>
          </a:prstGeom>
          <a:solidFill>
            <a:srgbClr val="9A2F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3200"/>
              <a:buFont typeface="Arial"/>
              <a:buNone/>
            </a:pPr>
            <a:r>
              <a:rPr b="0" i="0" lang="en" sz="3200" u="none" cap="none" strike="noStrike">
                <a:solidFill>
                  <a:srgbClr val="FFFFFF"/>
                </a:solidFill>
                <a:latin typeface="Boogaloo"/>
                <a:ea typeface="Boogaloo"/>
                <a:cs typeface="Boogaloo"/>
                <a:sym typeface="Boogaloo"/>
              </a:rPr>
              <a:t>Navigation</a:t>
            </a:r>
            <a:endParaRPr b="0" i="0" sz="3200" u="none" cap="none" strike="noStrike">
              <a:solidFill>
                <a:srgbClr val="FFFFFF"/>
              </a:solidFill>
              <a:latin typeface="Boogaloo"/>
              <a:ea typeface="Boogaloo"/>
              <a:cs typeface="Boogaloo"/>
              <a:sym typeface="Boogaloo"/>
            </a:endParaRPr>
          </a:p>
        </p:txBody>
      </p:sp>
      <p:sp>
        <p:nvSpPr>
          <p:cNvPr id="181" name="Google Shape;181;p24"/>
          <p:cNvSpPr txBox="1"/>
          <p:nvPr/>
        </p:nvSpPr>
        <p:spPr>
          <a:xfrm>
            <a:off x="518775" y="1379200"/>
            <a:ext cx="8229600" cy="995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n" sz="2400" u="none" cap="none" strike="noStrike">
                <a:solidFill>
                  <a:srgbClr val="000000"/>
                </a:solidFill>
                <a:latin typeface="Cabin Condensed"/>
                <a:ea typeface="Cabin Condensed"/>
                <a:cs typeface="Cabin Condensed"/>
                <a:sym typeface="Cabin Condensed"/>
              </a:rPr>
              <a:t>Let’s try to track where the energy came from and where it went to in the cart, spring scale launcher, track, box, and cracker system in order to better understand what is happening in that system.</a:t>
            </a:r>
            <a:endParaRPr b="0" i="0" sz="2400" u="none" cap="none" strike="noStrike">
              <a:solidFill>
                <a:srgbClr val="000000"/>
              </a:solidFill>
              <a:latin typeface="Cabin Condensed"/>
              <a:ea typeface="Cabin Condensed"/>
              <a:cs typeface="Cabin Condensed"/>
              <a:sym typeface="Cabin Condensed"/>
            </a:endParaRPr>
          </a:p>
        </p:txBody>
      </p:sp>
      <p:pic>
        <p:nvPicPr>
          <p:cNvPr descr="Turn and talk icon" id="182" name="Google Shape;182;p24"/>
          <p:cNvPicPr preferRelativeResize="0"/>
          <p:nvPr/>
        </p:nvPicPr>
        <p:blipFill rotWithShape="1">
          <a:blip r:embed="rId3">
            <a:alphaModFix/>
          </a:blip>
          <a:srcRect b="0" l="139" r="137" t="0"/>
          <a:stretch/>
        </p:blipFill>
        <p:spPr>
          <a:xfrm>
            <a:off x="740850" y="3142375"/>
            <a:ext cx="1198315" cy="995100"/>
          </a:xfrm>
          <a:prstGeom prst="rect">
            <a:avLst/>
          </a:prstGeom>
          <a:noFill/>
          <a:ln>
            <a:noFill/>
          </a:ln>
        </p:spPr>
      </p:pic>
      <p:sp>
        <p:nvSpPr>
          <p:cNvPr id="183" name="Google Shape;183;p24"/>
          <p:cNvSpPr txBox="1"/>
          <p:nvPr/>
        </p:nvSpPr>
        <p:spPr>
          <a:xfrm flipH="1" rot="-425700">
            <a:off x="245315" y="5321985"/>
            <a:ext cx="2059671" cy="1306831"/>
          </a:xfrm>
          <a:prstGeom prst="rect">
            <a:avLst/>
          </a:prstGeom>
          <a:solidFill>
            <a:srgbClr val="FFFFFF"/>
          </a:solidFill>
          <a:ln cap="flat" cmpd="sng" w="9525">
            <a:solidFill>
              <a:srgbClr val="9A2F3E"/>
            </a:solidFill>
            <a:prstDash val="solid"/>
            <a:round/>
            <a:headEnd len="sm" w="sm" type="none"/>
            <a:tailEnd len="sm" w="sm" type="none"/>
          </a:ln>
          <a:effectLst>
            <a:outerShdw blurRad="57150" rotWithShape="0" algn="bl" dir="5400000" dist="19050">
              <a:srgbClr val="000000">
                <a:alpha val="49019"/>
              </a:srgbClr>
            </a:outerShdw>
          </a:effectLst>
        </p:spPr>
        <p:txBody>
          <a:bodyPr anchorCtr="0" anchor="t" bIns="91425" lIns="91425" spcFirstLastPara="1" rIns="91425" wrap="square" tIns="91425">
            <a:noAutofit/>
          </a:bodyPr>
          <a:lstStyle/>
          <a:p>
            <a:pPr indent="-228600" lvl="0" marL="342900" marR="0" rtl="0" algn="l">
              <a:lnSpc>
                <a:spcPct val="100000"/>
              </a:lnSpc>
              <a:spcBef>
                <a:spcPts val="0"/>
              </a:spcBef>
              <a:spcAft>
                <a:spcPts val="0"/>
              </a:spcAft>
              <a:buClr>
                <a:srgbClr val="9A2F3E"/>
              </a:buClr>
              <a:buSzPts val="1800"/>
              <a:buFont typeface="Cabin Condensed"/>
              <a:buChar char="➔"/>
            </a:pPr>
            <a:r>
              <a:rPr b="0" i="0" lang="en" sz="1800" u="none" cap="none" strike="noStrike">
                <a:solidFill>
                  <a:srgbClr val="980000"/>
                </a:solidFill>
                <a:latin typeface="Cabin Condensed"/>
                <a:ea typeface="Cabin Condensed"/>
                <a:cs typeface="Cabin Condensed"/>
                <a:sym typeface="Cabin Condensed"/>
              </a:rPr>
              <a:t>Be ready to share your ideas with the whole class next time.</a:t>
            </a:r>
            <a:endParaRPr b="0" i="0" sz="1800" u="none" cap="none" strike="noStrike">
              <a:solidFill>
                <a:srgbClr val="9A2F3E"/>
              </a:solidFill>
              <a:latin typeface="Cabin Condensed"/>
              <a:ea typeface="Cabin Condensed"/>
              <a:cs typeface="Cabin Condensed"/>
              <a:sym typeface="Cabin Condense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65" name="Shape 65"/>
        <p:cNvGrpSpPr/>
        <p:nvPr/>
      </p:nvGrpSpPr>
      <p:grpSpPr>
        <a:xfrm>
          <a:off x="0" y="0"/>
          <a:ext cx="0" cy="0"/>
          <a:chOff x="0" y="0"/>
          <a:chExt cx="0" cy="0"/>
        </a:xfrm>
      </p:grpSpPr>
      <p:sp>
        <p:nvSpPr>
          <p:cNvPr id="66" name="Google Shape;66;p13"/>
          <p:cNvSpPr/>
          <p:nvPr/>
        </p:nvSpPr>
        <p:spPr>
          <a:xfrm>
            <a:off x="457200" y="548640"/>
            <a:ext cx="8229600" cy="685800"/>
          </a:xfrm>
          <a:prstGeom prst="rect">
            <a:avLst/>
          </a:prstGeom>
          <a:solidFill>
            <a:srgbClr val="9A2F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3200"/>
              <a:buFont typeface="Arial"/>
              <a:buNone/>
            </a:pPr>
            <a:r>
              <a:rPr b="0" i="0" lang="en" sz="3200" u="none" cap="none" strike="noStrike">
                <a:solidFill>
                  <a:srgbClr val="FFFFFF"/>
                </a:solidFill>
                <a:latin typeface="Boogaloo"/>
                <a:ea typeface="Boogaloo"/>
                <a:cs typeface="Boogaloo"/>
                <a:sym typeface="Boogaloo"/>
              </a:rPr>
              <a:t>Planning Investigation 1</a:t>
            </a:r>
            <a:endParaRPr b="0" i="0" sz="3200" u="none" cap="none" strike="noStrike">
              <a:solidFill>
                <a:srgbClr val="FFFFFF"/>
              </a:solidFill>
              <a:latin typeface="Boogaloo"/>
              <a:ea typeface="Boogaloo"/>
              <a:cs typeface="Boogaloo"/>
              <a:sym typeface="Boogaloo"/>
            </a:endParaRPr>
          </a:p>
        </p:txBody>
      </p:sp>
      <p:sp>
        <p:nvSpPr>
          <p:cNvPr id="67" name="Google Shape;67;p13"/>
          <p:cNvSpPr/>
          <p:nvPr/>
        </p:nvSpPr>
        <p:spPr>
          <a:xfrm>
            <a:off x="457200" y="0"/>
            <a:ext cx="3719034" cy="548640"/>
          </a:xfrm>
          <a:custGeom>
            <a:rect b="b" l="l" r="r" t="t"/>
            <a:pathLst>
              <a:path extrusionOk="0" h="21600" w="21600">
                <a:moveTo>
                  <a:pt x="0" y="0"/>
                </a:moveTo>
                <a:lnTo>
                  <a:pt x="21600" y="0"/>
                </a:lnTo>
                <a:lnTo>
                  <a:pt x="21501" y="21600"/>
                </a:lnTo>
                <a:lnTo>
                  <a:pt x="0" y="21600"/>
                </a:lnTo>
                <a:lnTo>
                  <a:pt x="0" y="0"/>
                </a:lnTo>
                <a:close/>
              </a:path>
            </a:pathLst>
          </a:cu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EA7D73"/>
              </a:buClr>
              <a:buSzPts val="2000"/>
              <a:buFont typeface="Arial"/>
              <a:buNone/>
            </a:pPr>
            <a:r>
              <a:rPr b="0" i="0" lang="en" sz="1800" u="none" cap="none" strike="noStrike">
                <a:solidFill>
                  <a:srgbClr val="9A2F3E"/>
                </a:solidFill>
                <a:latin typeface="Boogaloo"/>
                <a:ea typeface="Boogaloo"/>
                <a:cs typeface="Boogaloo"/>
                <a:sym typeface="Boogaloo"/>
              </a:rPr>
              <a:t>Slide B</a:t>
            </a:r>
            <a:endParaRPr b="0" i="0" sz="1800" u="none" cap="none" strike="noStrike">
              <a:solidFill>
                <a:srgbClr val="9A2F3E"/>
              </a:solidFill>
              <a:latin typeface="Boogaloo"/>
              <a:ea typeface="Boogaloo"/>
              <a:cs typeface="Boogaloo"/>
              <a:sym typeface="Boogaloo"/>
            </a:endParaRPr>
          </a:p>
        </p:txBody>
      </p:sp>
      <p:pic>
        <p:nvPicPr>
          <p:cNvPr descr="Hand holding blue cart against spring scale." id="68" name="Google Shape;68;p13"/>
          <p:cNvPicPr preferRelativeResize="0"/>
          <p:nvPr/>
        </p:nvPicPr>
        <p:blipFill rotWithShape="1">
          <a:blip r:embed="rId3">
            <a:alphaModFix/>
          </a:blip>
          <a:srcRect b="0" l="0" r="0" t="0"/>
          <a:stretch/>
        </p:blipFill>
        <p:spPr>
          <a:xfrm>
            <a:off x="457200" y="1545250"/>
            <a:ext cx="5420554" cy="2569552"/>
          </a:xfrm>
          <a:prstGeom prst="rect">
            <a:avLst/>
          </a:prstGeom>
          <a:noFill/>
          <a:ln>
            <a:noFill/>
          </a:ln>
        </p:spPr>
      </p:pic>
      <p:pic>
        <p:nvPicPr>
          <p:cNvPr descr="Steel track is on a level surface. An index card titled Condition C card with cracker in front of it is vertical at a 90 degree angle, held in place by a brick behind it." id="69" name="Google Shape;69;p13"/>
          <p:cNvPicPr preferRelativeResize="0"/>
          <p:nvPr/>
        </p:nvPicPr>
        <p:blipFill rotWithShape="1">
          <a:blip r:embed="rId4">
            <a:alphaModFix/>
          </a:blip>
          <a:srcRect b="0" l="0" r="0" t="0"/>
          <a:stretch/>
        </p:blipFill>
        <p:spPr>
          <a:xfrm>
            <a:off x="4650875" y="3614750"/>
            <a:ext cx="4035928" cy="3020648"/>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73" name="Shape 73"/>
        <p:cNvGrpSpPr/>
        <p:nvPr/>
      </p:nvGrpSpPr>
      <p:grpSpPr>
        <a:xfrm>
          <a:off x="0" y="0"/>
          <a:ext cx="0" cy="0"/>
          <a:chOff x="0" y="0"/>
          <a:chExt cx="0" cy="0"/>
        </a:xfrm>
      </p:grpSpPr>
      <p:sp>
        <p:nvSpPr>
          <p:cNvPr id="74" name="Google Shape;74;p14"/>
          <p:cNvSpPr/>
          <p:nvPr/>
        </p:nvSpPr>
        <p:spPr>
          <a:xfrm>
            <a:off x="457325" y="1600200"/>
            <a:ext cx="8229600" cy="4804200"/>
          </a:xfrm>
          <a:prstGeom prst="rect">
            <a:avLst/>
          </a:prstGeom>
          <a:solidFill>
            <a:srgbClr val="FFFFFF"/>
          </a:solidFill>
          <a:ln cap="flat" cmpd="sng" w="19050">
            <a:solidFill>
              <a:srgbClr val="9A2F3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t/>
            </a:r>
            <a:endParaRPr b="0" i="0" sz="1400" u="none" cap="none" strike="noStrike">
              <a:solidFill>
                <a:srgbClr val="000000"/>
              </a:solidFill>
              <a:latin typeface="Arial"/>
              <a:ea typeface="Arial"/>
              <a:cs typeface="Arial"/>
              <a:sym typeface="Arial"/>
            </a:endParaRPr>
          </a:p>
        </p:txBody>
      </p:sp>
      <p:sp>
        <p:nvSpPr>
          <p:cNvPr id="75" name="Google Shape;75;p14"/>
          <p:cNvSpPr/>
          <p:nvPr/>
        </p:nvSpPr>
        <p:spPr>
          <a:xfrm>
            <a:off x="457200" y="0"/>
            <a:ext cx="3719034" cy="548640"/>
          </a:xfrm>
          <a:custGeom>
            <a:rect b="b" l="l" r="r" t="t"/>
            <a:pathLst>
              <a:path extrusionOk="0" h="21600" w="21600">
                <a:moveTo>
                  <a:pt x="0" y="0"/>
                </a:moveTo>
                <a:lnTo>
                  <a:pt x="21600" y="0"/>
                </a:lnTo>
                <a:lnTo>
                  <a:pt x="21501" y="21600"/>
                </a:lnTo>
                <a:lnTo>
                  <a:pt x="0" y="21600"/>
                </a:lnTo>
                <a:lnTo>
                  <a:pt x="0" y="0"/>
                </a:lnTo>
                <a:close/>
              </a:path>
            </a:pathLst>
          </a:cu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EA7D73"/>
              </a:buClr>
              <a:buSzPts val="2000"/>
              <a:buFont typeface="Arial"/>
              <a:buNone/>
            </a:pPr>
            <a:r>
              <a:rPr b="0" i="0" lang="en" sz="1800" u="none" cap="none" strike="noStrike">
                <a:solidFill>
                  <a:srgbClr val="9A2F3E"/>
                </a:solidFill>
                <a:latin typeface="Boogaloo"/>
                <a:ea typeface="Boogaloo"/>
                <a:cs typeface="Boogaloo"/>
                <a:sym typeface="Boogaloo"/>
              </a:rPr>
              <a:t>Slide C</a:t>
            </a:r>
            <a:endParaRPr b="0" i="0" sz="1800" u="none" cap="none" strike="noStrike">
              <a:solidFill>
                <a:srgbClr val="9A2F3E"/>
              </a:solidFill>
              <a:latin typeface="Boogaloo"/>
              <a:ea typeface="Boogaloo"/>
              <a:cs typeface="Boogaloo"/>
              <a:sym typeface="Boogaloo"/>
            </a:endParaRPr>
          </a:p>
        </p:txBody>
      </p:sp>
      <p:sp>
        <p:nvSpPr>
          <p:cNvPr id="76" name="Google Shape;76;p14"/>
          <p:cNvSpPr txBox="1"/>
          <p:nvPr/>
        </p:nvSpPr>
        <p:spPr>
          <a:xfrm>
            <a:off x="2181450" y="1770775"/>
            <a:ext cx="6154800" cy="6522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3000"/>
              <a:buFont typeface="Arial"/>
              <a:buNone/>
            </a:pPr>
            <a:r>
              <a:rPr b="0" i="0" lang="en" sz="3000" u="none" cap="none" strike="noStrike">
                <a:solidFill>
                  <a:srgbClr val="9A2F3E"/>
                </a:solidFill>
                <a:latin typeface="Boogaloo"/>
                <a:ea typeface="Boogaloo"/>
                <a:cs typeface="Boogaloo"/>
                <a:sym typeface="Boogaloo"/>
              </a:rPr>
              <a:t>With Your Group</a:t>
            </a:r>
            <a:endParaRPr b="0" i="0" sz="3000" u="none" cap="none" strike="noStrike">
              <a:solidFill>
                <a:srgbClr val="9A2F3E"/>
              </a:solidFill>
              <a:latin typeface="Boogaloo"/>
              <a:ea typeface="Boogaloo"/>
              <a:cs typeface="Boogaloo"/>
              <a:sym typeface="Boogaloo"/>
            </a:endParaRPr>
          </a:p>
          <a:p>
            <a:pPr indent="-381000" lvl="0" marL="457200" marR="0" rtl="0" algn="l">
              <a:lnSpc>
                <a:spcPct val="100000"/>
              </a:lnSpc>
              <a:spcBef>
                <a:spcPts val="0"/>
              </a:spcBef>
              <a:spcAft>
                <a:spcPts val="0"/>
              </a:spcAft>
              <a:buClr>
                <a:srgbClr val="9A2F3E"/>
              </a:buClr>
              <a:buSzPts val="2400"/>
              <a:buFont typeface="Cabin Condensed"/>
              <a:buChar char="●"/>
            </a:pPr>
            <a:r>
              <a:rPr b="0" i="0" lang="en" sz="2400" u="none" cap="none" strike="noStrike">
                <a:solidFill>
                  <a:srgbClr val="9A2F3E"/>
                </a:solidFill>
                <a:latin typeface="Cabin Condensed"/>
                <a:ea typeface="Cabin Condensed"/>
                <a:cs typeface="Cabin Condensed"/>
                <a:sym typeface="Cabin Condensed"/>
              </a:rPr>
              <a:t>Add the handout to your notebook.</a:t>
            </a:r>
            <a:endParaRPr b="0" i="0" sz="2400" u="none" cap="none" strike="noStrike">
              <a:solidFill>
                <a:srgbClr val="9A2F3E"/>
              </a:solidFill>
              <a:latin typeface="Cabin Condensed"/>
              <a:ea typeface="Cabin Condensed"/>
              <a:cs typeface="Cabin Condensed"/>
              <a:sym typeface="Cabin Condensed"/>
            </a:endParaRPr>
          </a:p>
          <a:p>
            <a:pPr indent="-381000" lvl="0" marL="457200" marR="0" rtl="0" algn="l">
              <a:lnSpc>
                <a:spcPct val="100000"/>
              </a:lnSpc>
              <a:spcBef>
                <a:spcPts val="0"/>
              </a:spcBef>
              <a:spcAft>
                <a:spcPts val="0"/>
              </a:spcAft>
              <a:buClr>
                <a:srgbClr val="9A2F3E"/>
              </a:buClr>
              <a:buSzPts val="2400"/>
              <a:buFont typeface="Cabin Condensed"/>
              <a:buChar char="●"/>
            </a:pPr>
            <a:r>
              <a:rPr b="0" i="0" lang="en" sz="2400" u="none" cap="none" strike="noStrike">
                <a:solidFill>
                  <a:srgbClr val="9A2F3E"/>
                </a:solidFill>
                <a:latin typeface="Cabin Condensed"/>
                <a:ea typeface="Cabin Condensed"/>
                <a:cs typeface="Cabin Condensed"/>
                <a:sym typeface="Cabin Condensed"/>
              </a:rPr>
              <a:t>Review the procedure before carrying out the investigation.</a:t>
            </a:r>
            <a:endParaRPr b="0" i="0" sz="2600" u="none" cap="none" strike="noStrike">
              <a:solidFill>
                <a:srgbClr val="9A2F3E"/>
              </a:solidFill>
              <a:latin typeface="Cabin Condensed"/>
              <a:ea typeface="Cabin Condensed"/>
              <a:cs typeface="Cabin Condensed"/>
              <a:sym typeface="Cabin Condensed"/>
            </a:endParaRPr>
          </a:p>
          <a:p>
            <a:pPr indent="0" lvl="0" marL="0" marR="0" rtl="0" algn="l">
              <a:lnSpc>
                <a:spcPct val="100000"/>
              </a:lnSpc>
              <a:spcBef>
                <a:spcPts val="0"/>
              </a:spcBef>
              <a:spcAft>
                <a:spcPts val="0"/>
              </a:spcAft>
              <a:buClr>
                <a:srgbClr val="000000"/>
              </a:buClr>
              <a:buSzPts val="2600"/>
              <a:buFont typeface="Arial"/>
              <a:buNone/>
            </a:pPr>
            <a:r>
              <a:t/>
            </a:r>
            <a:endParaRPr b="0" i="0" sz="2600" u="none" cap="none" strike="noStrike">
              <a:solidFill>
                <a:srgbClr val="9A2F3E"/>
              </a:solidFill>
              <a:latin typeface="Cabin Condensed"/>
              <a:ea typeface="Cabin Condensed"/>
              <a:cs typeface="Cabin Condensed"/>
              <a:sym typeface="Cabin Condensed"/>
            </a:endParaRPr>
          </a:p>
          <a:p>
            <a:pPr indent="0" lvl="0" marL="0" marR="0" rtl="0" algn="l">
              <a:lnSpc>
                <a:spcPct val="100000"/>
              </a:lnSpc>
              <a:spcBef>
                <a:spcPts val="0"/>
              </a:spcBef>
              <a:spcAft>
                <a:spcPts val="0"/>
              </a:spcAft>
              <a:buClr>
                <a:srgbClr val="000000"/>
              </a:buClr>
              <a:buSzPts val="2600"/>
              <a:buFont typeface="Arial"/>
              <a:buNone/>
            </a:pPr>
            <a:r>
              <a:t/>
            </a:r>
            <a:endParaRPr b="0" i="0" sz="2600" u="none" cap="none" strike="noStrike">
              <a:solidFill>
                <a:srgbClr val="9A2F3E"/>
              </a:solidFill>
              <a:latin typeface="Cabin Condensed"/>
              <a:ea typeface="Cabin Condensed"/>
              <a:cs typeface="Cabin Condensed"/>
              <a:sym typeface="Cabin Condensed"/>
            </a:endParaRPr>
          </a:p>
          <a:p>
            <a:pPr indent="0" lvl="0" marL="0" marR="0" rtl="0" algn="l">
              <a:lnSpc>
                <a:spcPct val="100000"/>
              </a:lnSpc>
              <a:spcBef>
                <a:spcPts val="0"/>
              </a:spcBef>
              <a:spcAft>
                <a:spcPts val="0"/>
              </a:spcAft>
              <a:buClr>
                <a:srgbClr val="000000"/>
              </a:buClr>
              <a:buSzPts val="2600"/>
              <a:buFont typeface="Arial"/>
              <a:buNone/>
            </a:pPr>
            <a:r>
              <a:t/>
            </a:r>
            <a:endParaRPr b="0" i="0" sz="2600" u="none" cap="none" strike="noStrike">
              <a:solidFill>
                <a:srgbClr val="9A2F3E"/>
              </a:solidFill>
              <a:latin typeface="Cabin Condensed"/>
              <a:ea typeface="Cabin Condensed"/>
              <a:cs typeface="Cabin Condensed"/>
              <a:sym typeface="Cabin Condensed"/>
            </a:endParaRPr>
          </a:p>
        </p:txBody>
      </p:sp>
      <p:sp>
        <p:nvSpPr>
          <p:cNvPr id="77" name="Google Shape;77;p14"/>
          <p:cNvSpPr/>
          <p:nvPr/>
        </p:nvSpPr>
        <p:spPr>
          <a:xfrm>
            <a:off x="457200" y="548640"/>
            <a:ext cx="8229600" cy="685800"/>
          </a:xfrm>
          <a:prstGeom prst="rect">
            <a:avLst/>
          </a:prstGeom>
          <a:solidFill>
            <a:srgbClr val="9A2F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3200"/>
              <a:buFont typeface="Arial"/>
              <a:buNone/>
            </a:pPr>
            <a:r>
              <a:rPr b="0" i="0" lang="en" sz="3200" u="none" cap="none" strike="noStrike">
                <a:solidFill>
                  <a:srgbClr val="FFFFFF"/>
                </a:solidFill>
                <a:latin typeface="Boogaloo"/>
                <a:ea typeface="Boogaloo"/>
                <a:cs typeface="Boogaloo"/>
                <a:sym typeface="Boogaloo"/>
              </a:rPr>
              <a:t>Preparing for Investigation 1</a:t>
            </a:r>
            <a:endParaRPr b="0" i="0" sz="3200" u="none" cap="none" strike="noStrike">
              <a:solidFill>
                <a:srgbClr val="FFFFFF"/>
              </a:solidFill>
              <a:latin typeface="Boogaloo"/>
              <a:ea typeface="Boogaloo"/>
              <a:cs typeface="Boogaloo"/>
              <a:sym typeface="Boogaloo"/>
            </a:endParaRPr>
          </a:p>
        </p:txBody>
      </p:sp>
      <p:pic>
        <p:nvPicPr>
          <p:cNvPr id="78" name="Google Shape;78;p14"/>
          <p:cNvPicPr preferRelativeResize="0"/>
          <p:nvPr/>
        </p:nvPicPr>
        <p:blipFill rotWithShape="1">
          <a:blip r:embed="rId3">
            <a:alphaModFix/>
          </a:blip>
          <a:srcRect b="0" l="0" r="0" t="0"/>
          <a:stretch/>
        </p:blipFill>
        <p:spPr>
          <a:xfrm>
            <a:off x="1319125" y="3471500"/>
            <a:ext cx="5963226" cy="2773776"/>
          </a:xfrm>
          <a:prstGeom prst="rect">
            <a:avLst/>
          </a:prstGeom>
          <a:noFill/>
          <a:ln>
            <a:noFill/>
          </a:ln>
        </p:spPr>
      </p:pic>
      <p:pic>
        <p:nvPicPr>
          <p:cNvPr descr="With your group icon" id="79" name="Google Shape;79;p14"/>
          <p:cNvPicPr preferRelativeResize="0"/>
          <p:nvPr/>
        </p:nvPicPr>
        <p:blipFill rotWithShape="1">
          <a:blip r:embed="rId4">
            <a:alphaModFix/>
          </a:blip>
          <a:srcRect b="0" l="0" r="0" t="0"/>
          <a:stretch/>
        </p:blipFill>
        <p:spPr>
          <a:xfrm>
            <a:off x="745575" y="1830850"/>
            <a:ext cx="1214625" cy="7573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83" name="Shape 83"/>
        <p:cNvGrpSpPr/>
        <p:nvPr/>
      </p:nvGrpSpPr>
      <p:grpSpPr>
        <a:xfrm>
          <a:off x="0" y="0"/>
          <a:ext cx="0" cy="0"/>
          <a:chOff x="0" y="0"/>
          <a:chExt cx="0" cy="0"/>
        </a:xfrm>
      </p:grpSpPr>
      <p:sp>
        <p:nvSpPr>
          <p:cNvPr id="84" name="Google Shape;84;p15"/>
          <p:cNvSpPr/>
          <p:nvPr/>
        </p:nvSpPr>
        <p:spPr>
          <a:xfrm>
            <a:off x="457325" y="1600200"/>
            <a:ext cx="8229600" cy="4804200"/>
          </a:xfrm>
          <a:prstGeom prst="rect">
            <a:avLst/>
          </a:prstGeom>
          <a:solidFill>
            <a:srgbClr val="FFFFFF"/>
          </a:solidFill>
          <a:ln cap="flat" cmpd="sng" w="19050">
            <a:solidFill>
              <a:srgbClr val="9A2F3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t/>
            </a:r>
            <a:endParaRPr b="0" i="0" sz="1400" u="none" cap="none" strike="noStrike">
              <a:solidFill>
                <a:srgbClr val="000000"/>
              </a:solidFill>
              <a:latin typeface="Arial"/>
              <a:ea typeface="Arial"/>
              <a:cs typeface="Arial"/>
              <a:sym typeface="Arial"/>
            </a:endParaRPr>
          </a:p>
        </p:txBody>
      </p:sp>
      <p:sp>
        <p:nvSpPr>
          <p:cNvPr id="85" name="Google Shape;85;p15"/>
          <p:cNvSpPr/>
          <p:nvPr/>
        </p:nvSpPr>
        <p:spPr>
          <a:xfrm>
            <a:off x="457200" y="0"/>
            <a:ext cx="3719034" cy="548640"/>
          </a:xfrm>
          <a:custGeom>
            <a:rect b="b" l="l" r="r" t="t"/>
            <a:pathLst>
              <a:path extrusionOk="0" h="21600" w="21600">
                <a:moveTo>
                  <a:pt x="0" y="0"/>
                </a:moveTo>
                <a:lnTo>
                  <a:pt x="21600" y="0"/>
                </a:lnTo>
                <a:lnTo>
                  <a:pt x="21501" y="21600"/>
                </a:lnTo>
                <a:lnTo>
                  <a:pt x="0" y="21600"/>
                </a:lnTo>
                <a:lnTo>
                  <a:pt x="0" y="0"/>
                </a:lnTo>
                <a:close/>
              </a:path>
            </a:pathLst>
          </a:cu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EA7D73"/>
              </a:buClr>
              <a:buSzPts val="2000"/>
              <a:buFont typeface="Arial"/>
              <a:buNone/>
            </a:pPr>
            <a:r>
              <a:rPr b="0" i="0" lang="en" sz="1800" u="none" cap="none" strike="noStrike">
                <a:solidFill>
                  <a:srgbClr val="9A2F3E"/>
                </a:solidFill>
                <a:latin typeface="Boogaloo"/>
                <a:ea typeface="Boogaloo"/>
                <a:cs typeface="Boogaloo"/>
                <a:sym typeface="Boogaloo"/>
              </a:rPr>
              <a:t>Slide D</a:t>
            </a:r>
            <a:endParaRPr b="0" i="0" sz="1800" u="none" cap="none" strike="noStrike">
              <a:solidFill>
                <a:srgbClr val="9A2F3E"/>
              </a:solidFill>
              <a:latin typeface="Boogaloo"/>
              <a:ea typeface="Boogaloo"/>
              <a:cs typeface="Boogaloo"/>
              <a:sym typeface="Boogaloo"/>
            </a:endParaRPr>
          </a:p>
        </p:txBody>
      </p:sp>
      <p:pic>
        <p:nvPicPr>
          <p:cNvPr descr="In your notebook icon" id="86" name="Google Shape;86;p15"/>
          <p:cNvPicPr preferRelativeResize="0"/>
          <p:nvPr/>
        </p:nvPicPr>
        <p:blipFill rotWithShape="1">
          <a:blip r:embed="rId3">
            <a:alphaModFix/>
          </a:blip>
          <a:srcRect b="106" l="0" r="0" t="99"/>
          <a:stretch/>
        </p:blipFill>
        <p:spPr>
          <a:xfrm>
            <a:off x="878150" y="1770775"/>
            <a:ext cx="876915" cy="970200"/>
          </a:xfrm>
          <a:prstGeom prst="rect">
            <a:avLst/>
          </a:prstGeom>
          <a:noFill/>
          <a:ln>
            <a:noFill/>
          </a:ln>
        </p:spPr>
      </p:pic>
      <p:sp>
        <p:nvSpPr>
          <p:cNvPr id="87" name="Google Shape;87;p15"/>
          <p:cNvSpPr txBox="1"/>
          <p:nvPr/>
        </p:nvSpPr>
        <p:spPr>
          <a:xfrm>
            <a:off x="2154625" y="1770775"/>
            <a:ext cx="6021600" cy="6522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3000"/>
              <a:buFont typeface="Arial"/>
              <a:buNone/>
            </a:pPr>
            <a:r>
              <a:rPr b="0" i="0" lang="en" sz="3000" u="none" cap="none" strike="noStrike">
                <a:solidFill>
                  <a:srgbClr val="9A2F3E"/>
                </a:solidFill>
                <a:latin typeface="Boogaloo"/>
                <a:ea typeface="Boogaloo"/>
                <a:cs typeface="Boogaloo"/>
                <a:sym typeface="Boogaloo"/>
              </a:rPr>
              <a:t>On Your Own</a:t>
            </a:r>
            <a:endParaRPr b="0" i="0" sz="3000" u="none" cap="none" strike="noStrike">
              <a:solidFill>
                <a:srgbClr val="9A2F3E"/>
              </a:solidFill>
              <a:latin typeface="Boogaloo"/>
              <a:ea typeface="Boogaloo"/>
              <a:cs typeface="Boogaloo"/>
              <a:sym typeface="Boogaloo"/>
            </a:endParaRPr>
          </a:p>
          <a:p>
            <a:pPr indent="-381000" lvl="0" marL="457200" marR="0" rtl="0" algn="l">
              <a:lnSpc>
                <a:spcPct val="100000"/>
              </a:lnSpc>
              <a:spcBef>
                <a:spcPts val="0"/>
              </a:spcBef>
              <a:spcAft>
                <a:spcPts val="0"/>
              </a:spcAft>
              <a:buClr>
                <a:srgbClr val="9A2F3E"/>
              </a:buClr>
              <a:buSzPts val="2400"/>
              <a:buFont typeface="Cabin Condensed"/>
              <a:buChar char="●"/>
            </a:pPr>
            <a:r>
              <a:rPr b="0" i="0" lang="en" sz="2400" u="none" cap="none" strike="noStrike">
                <a:solidFill>
                  <a:srgbClr val="9A2F3E"/>
                </a:solidFill>
                <a:latin typeface="Cabin Condensed"/>
                <a:ea typeface="Cabin Condensed"/>
                <a:cs typeface="Cabin Condensed"/>
                <a:sym typeface="Cabin Condensed"/>
              </a:rPr>
              <a:t>Watch condition A again and record the related data in your investigation 2 data table.</a:t>
            </a:r>
            <a:endParaRPr b="0" i="0" sz="2400" u="none" cap="none" strike="noStrike">
              <a:solidFill>
                <a:srgbClr val="9A2F3E"/>
              </a:solidFill>
              <a:latin typeface="Cabin Condensed"/>
              <a:ea typeface="Cabin Condensed"/>
              <a:cs typeface="Cabin Condensed"/>
              <a:sym typeface="Cabin Condensed"/>
            </a:endParaRPr>
          </a:p>
          <a:p>
            <a:pPr indent="0" lvl="0" marL="457200" marR="0" rtl="0" algn="l">
              <a:lnSpc>
                <a:spcPct val="100000"/>
              </a:lnSpc>
              <a:spcBef>
                <a:spcPts val="0"/>
              </a:spcBef>
              <a:spcAft>
                <a:spcPts val="0"/>
              </a:spcAft>
              <a:buClr>
                <a:srgbClr val="000000"/>
              </a:buClr>
              <a:buSzPts val="2600"/>
              <a:buFont typeface="Arial"/>
              <a:buNone/>
            </a:pPr>
            <a:r>
              <a:t/>
            </a:r>
            <a:endParaRPr b="0" i="0" sz="2600" u="none" cap="none" strike="noStrike">
              <a:solidFill>
                <a:srgbClr val="9A2F3E"/>
              </a:solidFill>
              <a:latin typeface="Cabin Condensed"/>
              <a:ea typeface="Cabin Condensed"/>
              <a:cs typeface="Cabin Condensed"/>
              <a:sym typeface="Cabin Condensed"/>
            </a:endParaRPr>
          </a:p>
          <a:p>
            <a:pPr indent="0" lvl="0" marL="0" marR="0" rtl="0" algn="l">
              <a:lnSpc>
                <a:spcPct val="100000"/>
              </a:lnSpc>
              <a:spcBef>
                <a:spcPts val="0"/>
              </a:spcBef>
              <a:spcAft>
                <a:spcPts val="0"/>
              </a:spcAft>
              <a:buClr>
                <a:srgbClr val="000000"/>
              </a:buClr>
              <a:buSzPts val="2600"/>
              <a:buFont typeface="Arial"/>
              <a:buNone/>
            </a:pPr>
            <a:r>
              <a:t/>
            </a:r>
            <a:endParaRPr b="0" i="0" sz="2600" u="none" cap="none" strike="noStrike">
              <a:solidFill>
                <a:srgbClr val="9A2F3E"/>
              </a:solidFill>
              <a:latin typeface="Cabin Condensed"/>
              <a:ea typeface="Cabin Condensed"/>
              <a:cs typeface="Cabin Condensed"/>
              <a:sym typeface="Cabin Condensed"/>
            </a:endParaRPr>
          </a:p>
          <a:p>
            <a:pPr indent="0" lvl="0" marL="0" marR="0" rtl="0" algn="l">
              <a:lnSpc>
                <a:spcPct val="100000"/>
              </a:lnSpc>
              <a:spcBef>
                <a:spcPts val="0"/>
              </a:spcBef>
              <a:spcAft>
                <a:spcPts val="0"/>
              </a:spcAft>
              <a:buClr>
                <a:srgbClr val="000000"/>
              </a:buClr>
              <a:buSzPts val="2600"/>
              <a:buFont typeface="Arial"/>
              <a:buNone/>
            </a:pPr>
            <a:r>
              <a:t/>
            </a:r>
            <a:endParaRPr b="0" i="0" sz="2600" u="none" cap="none" strike="noStrike">
              <a:solidFill>
                <a:srgbClr val="9A2F3E"/>
              </a:solidFill>
              <a:latin typeface="Cabin Condensed"/>
              <a:ea typeface="Cabin Condensed"/>
              <a:cs typeface="Cabin Condensed"/>
              <a:sym typeface="Cabin Condensed"/>
            </a:endParaRPr>
          </a:p>
          <a:p>
            <a:pPr indent="0" lvl="0" marL="0" marR="0" rtl="0" algn="l">
              <a:lnSpc>
                <a:spcPct val="100000"/>
              </a:lnSpc>
              <a:spcBef>
                <a:spcPts val="0"/>
              </a:spcBef>
              <a:spcAft>
                <a:spcPts val="0"/>
              </a:spcAft>
              <a:buClr>
                <a:srgbClr val="000000"/>
              </a:buClr>
              <a:buSzPts val="2600"/>
              <a:buFont typeface="Arial"/>
              <a:buNone/>
            </a:pPr>
            <a:r>
              <a:t/>
            </a:r>
            <a:endParaRPr b="0" i="0" sz="2600" u="none" cap="none" strike="noStrike">
              <a:solidFill>
                <a:srgbClr val="9A2F3E"/>
              </a:solidFill>
              <a:latin typeface="Cabin Condensed"/>
              <a:ea typeface="Cabin Condensed"/>
              <a:cs typeface="Cabin Condensed"/>
              <a:sym typeface="Cabin Condensed"/>
            </a:endParaRPr>
          </a:p>
        </p:txBody>
      </p:sp>
      <p:sp>
        <p:nvSpPr>
          <p:cNvPr id="88" name="Google Shape;88;p15"/>
          <p:cNvSpPr/>
          <p:nvPr/>
        </p:nvSpPr>
        <p:spPr>
          <a:xfrm>
            <a:off x="457200" y="548640"/>
            <a:ext cx="8229600" cy="685800"/>
          </a:xfrm>
          <a:prstGeom prst="rect">
            <a:avLst/>
          </a:prstGeom>
          <a:solidFill>
            <a:srgbClr val="9A2F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3200"/>
              <a:buFont typeface="Arial"/>
              <a:buNone/>
            </a:pPr>
            <a:r>
              <a:rPr b="0" i="0" lang="en" sz="3200" u="none" cap="none" strike="noStrike">
                <a:solidFill>
                  <a:srgbClr val="FFFFFF"/>
                </a:solidFill>
                <a:latin typeface="Boogaloo"/>
                <a:ea typeface="Boogaloo"/>
                <a:cs typeface="Boogaloo"/>
                <a:sym typeface="Boogaloo"/>
              </a:rPr>
              <a:t>Recording Data from Investigation 2</a:t>
            </a:r>
            <a:endParaRPr b="0" i="0" sz="3200" u="none" cap="none" strike="noStrike">
              <a:solidFill>
                <a:srgbClr val="FFFFFF"/>
              </a:solidFill>
              <a:latin typeface="Boogaloo"/>
              <a:ea typeface="Boogaloo"/>
              <a:cs typeface="Boogaloo"/>
              <a:sym typeface="Boogaloo"/>
            </a:endParaRPr>
          </a:p>
        </p:txBody>
      </p:sp>
      <p:sp>
        <p:nvSpPr>
          <p:cNvPr id="89" name="Google Shape;89;p15"/>
          <p:cNvSpPr txBox="1"/>
          <p:nvPr/>
        </p:nvSpPr>
        <p:spPr>
          <a:xfrm>
            <a:off x="597375" y="3963100"/>
            <a:ext cx="2471100" cy="970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600"/>
              <a:buFont typeface="Arial"/>
              <a:buNone/>
            </a:pPr>
            <a:r>
              <a:rPr b="0" i="0" lang="en" sz="2600" u="none" cap="none" strike="noStrike">
                <a:solidFill>
                  <a:srgbClr val="000000"/>
                </a:solidFill>
                <a:latin typeface="Cabin Condensed"/>
                <a:ea typeface="Cabin Condensed"/>
                <a:cs typeface="Cabin Condensed"/>
                <a:sym typeface="Cabin Condensed"/>
              </a:rPr>
              <a:t>Watch </a:t>
            </a:r>
            <a:r>
              <a:rPr b="0" i="0" lang="en" sz="2600" u="sng" cap="none" strike="noStrike">
                <a:solidFill>
                  <a:schemeClr val="hlink"/>
                </a:solidFill>
                <a:latin typeface="Cabin Condensed"/>
                <a:ea typeface="Cabin Condensed"/>
                <a:cs typeface="Cabin Condensed"/>
                <a:sym typeface="Cabin Condensed"/>
                <a:hlinkClick r:id="rId4"/>
              </a:rPr>
              <a:t>Condition A</a:t>
            </a:r>
            <a:endParaRPr b="0" i="0" sz="2600" u="none" cap="none" strike="noStrike">
              <a:solidFill>
                <a:srgbClr val="9A2F3E"/>
              </a:solidFill>
              <a:latin typeface="Cabin Condensed"/>
              <a:ea typeface="Cabin Condensed"/>
              <a:cs typeface="Cabin Condensed"/>
              <a:sym typeface="Cabin Condensed"/>
            </a:endParaRPr>
          </a:p>
        </p:txBody>
      </p:sp>
      <p:pic>
        <p:nvPicPr>
          <p:cNvPr id="90" name="Google Shape;90;p15"/>
          <p:cNvPicPr preferRelativeResize="0"/>
          <p:nvPr/>
        </p:nvPicPr>
        <p:blipFill rotWithShape="1">
          <a:blip r:embed="rId5">
            <a:alphaModFix/>
          </a:blip>
          <a:srcRect b="0" l="0" r="0" t="0"/>
          <a:stretch/>
        </p:blipFill>
        <p:spPr>
          <a:xfrm>
            <a:off x="3068475" y="3846500"/>
            <a:ext cx="5350623" cy="23985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94" name="Shape 94"/>
        <p:cNvGrpSpPr/>
        <p:nvPr/>
      </p:nvGrpSpPr>
      <p:grpSpPr>
        <a:xfrm>
          <a:off x="0" y="0"/>
          <a:ext cx="0" cy="0"/>
          <a:chOff x="0" y="0"/>
          <a:chExt cx="0" cy="0"/>
        </a:xfrm>
      </p:grpSpPr>
      <p:sp>
        <p:nvSpPr>
          <p:cNvPr id="95" name="Google Shape;95;p16"/>
          <p:cNvSpPr/>
          <p:nvPr/>
        </p:nvSpPr>
        <p:spPr>
          <a:xfrm>
            <a:off x="457325" y="1600200"/>
            <a:ext cx="8229600" cy="4804200"/>
          </a:xfrm>
          <a:prstGeom prst="rect">
            <a:avLst/>
          </a:prstGeom>
          <a:solidFill>
            <a:srgbClr val="F5EDEF"/>
          </a:solidFill>
          <a:ln cap="flat" cmpd="sng" w="19050">
            <a:solidFill>
              <a:srgbClr val="9A2F3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t/>
            </a:r>
            <a:endParaRPr b="0" i="0" sz="1400" u="none" cap="none" strike="noStrike">
              <a:solidFill>
                <a:srgbClr val="000000"/>
              </a:solidFill>
              <a:latin typeface="Arial"/>
              <a:ea typeface="Arial"/>
              <a:cs typeface="Arial"/>
              <a:sym typeface="Arial"/>
            </a:endParaRPr>
          </a:p>
        </p:txBody>
      </p:sp>
      <p:sp>
        <p:nvSpPr>
          <p:cNvPr id="96" name="Google Shape;96;p16"/>
          <p:cNvSpPr/>
          <p:nvPr/>
        </p:nvSpPr>
        <p:spPr>
          <a:xfrm>
            <a:off x="457200" y="0"/>
            <a:ext cx="3719034" cy="548640"/>
          </a:xfrm>
          <a:custGeom>
            <a:rect b="b" l="l" r="r" t="t"/>
            <a:pathLst>
              <a:path extrusionOk="0" h="21600" w="21600">
                <a:moveTo>
                  <a:pt x="0" y="0"/>
                </a:moveTo>
                <a:lnTo>
                  <a:pt x="21600" y="0"/>
                </a:lnTo>
                <a:lnTo>
                  <a:pt x="21501" y="21600"/>
                </a:lnTo>
                <a:lnTo>
                  <a:pt x="0" y="21600"/>
                </a:lnTo>
                <a:lnTo>
                  <a:pt x="0" y="0"/>
                </a:lnTo>
                <a:close/>
              </a:path>
            </a:pathLst>
          </a:cu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EA7D73"/>
              </a:buClr>
              <a:buSzPts val="2000"/>
              <a:buFont typeface="Arial"/>
              <a:buNone/>
            </a:pPr>
            <a:r>
              <a:rPr b="0" i="0" lang="en" sz="1800" u="none" cap="none" strike="noStrike">
                <a:solidFill>
                  <a:srgbClr val="9A2F3E"/>
                </a:solidFill>
                <a:latin typeface="Boogaloo"/>
                <a:ea typeface="Boogaloo"/>
                <a:cs typeface="Boogaloo"/>
                <a:sym typeface="Boogaloo"/>
              </a:rPr>
              <a:t>Slide E</a:t>
            </a:r>
            <a:endParaRPr b="0" i="0" sz="1800" u="none" cap="none" strike="noStrike">
              <a:solidFill>
                <a:srgbClr val="9A2F3E"/>
              </a:solidFill>
              <a:latin typeface="Boogaloo"/>
              <a:ea typeface="Boogaloo"/>
              <a:cs typeface="Boogaloo"/>
              <a:sym typeface="Boogaloo"/>
            </a:endParaRPr>
          </a:p>
        </p:txBody>
      </p:sp>
      <p:sp>
        <p:nvSpPr>
          <p:cNvPr id="97" name="Google Shape;97;p16"/>
          <p:cNvSpPr txBox="1"/>
          <p:nvPr/>
        </p:nvSpPr>
        <p:spPr>
          <a:xfrm>
            <a:off x="2187950" y="1963175"/>
            <a:ext cx="6021600" cy="6522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3000"/>
              <a:buFont typeface="Arial"/>
              <a:buNone/>
            </a:pPr>
            <a:r>
              <a:rPr b="0" i="0" lang="en" sz="3000" u="none" cap="none" strike="noStrike">
                <a:solidFill>
                  <a:srgbClr val="9A2F3E"/>
                </a:solidFill>
                <a:latin typeface="Boogaloo"/>
                <a:ea typeface="Boogaloo"/>
                <a:cs typeface="Boogaloo"/>
                <a:sym typeface="Boogaloo"/>
              </a:rPr>
              <a:t>Turn and Talk</a:t>
            </a:r>
            <a:endParaRPr b="0" i="0" sz="3000" u="none" cap="none" strike="noStrike">
              <a:solidFill>
                <a:srgbClr val="9A2F3E"/>
              </a:solidFill>
              <a:latin typeface="Boogaloo"/>
              <a:ea typeface="Boogaloo"/>
              <a:cs typeface="Boogaloo"/>
              <a:sym typeface="Boogaloo"/>
            </a:endParaRPr>
          </a:p>
          <a:p>
            <a:pPr indent="0" lvl="0" marL="0" marR="0" rtl="0" algn="l">
              <a:lnSpc>
                <a:spcPct val="100000"/>
              </a:lnSpc>
              <a:spcBef>
                <a:spcPts val="0"/>
              </a:spcBef>
              <a:spcAft>
                <a:spcPts val="0"/>
              </a:spcAft>
              <a:buClr>
                <a:srgbClr val="000000"/>
              </a:buClr>
              <a:buSzPts val="3000"/>
              <a:buFont typeface="Arial"/>
              <a:buNone/>
            </a:pPr>
            <a:r>
              <a:t/>
            </a:r>
            <a:endParaRPr b="0" i="0" sz="3000" u="none" cap="none" strike="noStrike">
              <a:solidFill>
                <a:srgbClr val="9A2F3E"/>
              </a:solidFill>
              <a:latin typeface="Boogaloo"/>
              <a:ea typeface="Boogaloo"/>
              <a:cs typeface="Boogaloo"/>
              <a:sym typeface="Boogaloo"/>
            </a:endParaRPr>
          </a:p>
          <a:p>
            <a:pPr indent="0" lvl="0" marL="0" marR="0" rtl="0" algn="l">
              <a:lnSpc>
                <a:spcPct val="100000"/>
              </a:lnSpc>
              <a:spcBef>
                <a:spcPts val="0"/>
              </a:spcBef>
              <a:spcAft>
                <a:spcPts val="0"/>
              </a:spcAft>
              <a:buClr>
                <a:srgbClr val="000000"/>
              </a:buClr>
              <a:buSzPts val="2400"/>
              <a:buFont typeface="Arial"/>
              <a:buNone/>
            </a:pPr>
            <a:r>
              <a:rPr b="0" i="0" lang="en" sz="2400" u="none" cap="none" strike="noStrike">
                <a:solidFill>
                  <a:srgbClr val="9A2F3E"/>
                </a:solidFill>
                <a:latin typeface="Cabin Condensed"/>
                <a:ea typeface="Cabin Condensed"/>
                <a:cs typeface="Cabin Condensed"/>
                <a:sym typeface="Cabin Condensed"/>
              </a:rPr>
              <a:t>Discuss your predictions:</a:t>
            </a:r>
            <a:endParaRPr b="0" i="0" sz="2400" u="none" cap="none" strike="noStrike">
              <a:solidFill>
                <a:srgbClr val="9A2F3E"/>
              </a:solidFill>
              <a:latin typeface="Cabin Condensed"/>
              <a:ea typeface="Cabin Condensed"/>
              <a:cs typeface="Cabin Condensed"/>
              <a:sym typeface="Cabin Condensed"/>
            </a:endParaRPr>
          </a:p>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9A2F3E"/>
              </a:solidFill>
              <a:latin typeface="Cabin Condensed"/>
              <a:ea typeface="Cabin Condensed"/>
              <a:cs typeface="Cabin Condensed"/>
              <a:sym typeface="Cabin Condensed"/>
            </a:endParaRPr>
          </a:p>
          <a:p>
            <a:pPr indent="-381000" lvl="0" marL="457200" marR="0" rtl="0" algn="l">
              <a:lnSpc>
                <a:spcPct val="100000"/>
              </a:lnSpc>
              <a:spcBef>
                <a:spcPts val="0"/>
              </a:spcBef>
              <a:spcAft>
                <a:spcPts val="0"/>
              </a:spcAft>
              <a:buClr>
                <a:srgbClr val="9A2F3E"/>
              </a:buClr>
              <a:buSzPts val="2400"/>
              <a:buFont typeface="Cabin Condensed"/>
              <a:buChar char="●"/>
            </a:pPr>
            <a:r>
              <a:rPr b="0" i="0" lang="en" sz="2400" u="none" cap="none" strike="noStrike">
                <a:solidFill>
                  <a:srgbClr val="9A2F3E"/>
                </a:solidFill>
                <a:latin typeface="Cabin Condensed"/>
                <a:ea typeface="Cabin Condensed"/>
                <a:cs typeface="Cabin Condensed"/>
                <a:sym typeface="Cabin Condensed"/>
              </a:rPr>
              <a:t>When we double only the mass of the cart, how much further will it push the box?</a:t>
            </a:r>
            <a:endParaRPr b="0" i="0" sz="2400" u="none" cap="none" strike="noStrike">
              <a:solidFill>
                <a:srgbClr val="9A2F3E"/>
              </a:solidFill>
              <a:latin typeface="Cabin Condensed"/>
              <a:ea typeface="Cabin Condensed"/>
              <a:cs typeface="Cabin Condensed"/>
              <a:sym typeface="Cabin Condensed"/>
            </a:endParaRPr>
          </a:p>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9A2F3E"/>
              </a:solidFill>
              <a:latin typeface="Cabin Condensed"/>
              <a:ea typeface="Cabin Condensed"/>
              <a:cs typeface="Cabin Condensed"/>
              <a:sym typeface="Cabin Condensed"/>
            </a:endParaRPr>
          </a:p>
          <a:p>
            <a:pPr indent="-381000" lvl="0" marL="457200" marR="0" rtl="0" algn="l">
              <a:lnSpc>
                <a:spcPct val="100000"/>
              </a:lnSpc>
              <a:spcBef>
                <a:spcPts val="0"/>
              </a:spcBef>
              <a:spcAft>
                <a:spcPts val="0"/>
              </a:spcAft>
              <a:buClr>
                <a:srgbClr val="9A2F3E"/>
              </a:buClr>
              <a:buSzPts val="2400"/>
              <a:buFont typeface="Cabin Condensed"/>
              <a:buChar char="●"/>
            </a:pPr>
            <a:r>
              <a:rPr b="0" i="0" lang="en" sz="2400" u="none" cap="none" strike="noStrike">
                <a:solidFill>
                  <a:srgbClr val="9A2F3E"/>
                </a:solidFill>
                <a:latin typeface="Cabin Condensed"/>
                <a:ea typeface="Cabin Condensed"/>
                <a:cs typeface="Cabin Condensed"/>
                <a:sym typeface="Cabin Condensed"/>
              </a:rPr>
              <a:t>When we double only the speed of the cart, how much further will it push the box?</a:t>
            </a:r>
            <a:endParaRPr b="0" i="0" sz="2400" u="none" cap="none" strike="noStrike">
              <a:solidFill>
                <a:srgbClr val="9A2F3E"/>
              </a:solidFill>
              <a:latin typeface="Cabin Condensed"/>
              <a:ea typeface="Cabin Condensed"/>
              <a:cs typeface="Cabin Condensed"/>
              <a:sym typeface="Cabin Condensed"/>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9A2F3E"/>
              </a:solidFill>
              <a:latin typeface="Cabin Condensed"/>
              <a:ea typeface="Cabin Condensed"/>
              <a:cs typeface="Cabin Condensed"/>
              <a:sym typeface="Cabin Condensed"/>
            </a:endParaRPr>
          </a:p>
          <a:p>
            <a:pPr indent="0" lvl="0" marL="457200" marR="0" rtl="0" algn="l">
              <a:lnSpc>
                <a:spcPct val="100000"/>
              </a:lnSpc>
              <a:spcBef>
                <a:spcPts val="0"/>
              </a:spcBef>
              <a:spcAft>
                <a:spcPts val="0"/>
              </a:spcAft>
              <a:buClr>
                <a:srgbClr val="000000"/>
              </a:buClr>
              <a:buSzPts val="2600"/>
              <a:buFont typeface="Arial"/>
              <a:buNone/>
            </a:pPr>
            <a:r>
              <a:t/>
            </a:r>
            <a:endParaRPr b="0" i="0" sz="2600" u="none" cap="none" strike="noStrike">
              <a:solidFill>
                <a:srgbClr val="9A2F3E"/>
              </a:solidFill>
              <a:latin typeface="Cabin Condensed"/>
              <a:ea typeface="Cabin Condensed"/>
              <a:cs typeface="Cabin Condensed"/>
              <a:sym typeface="Cabin Condensed"/>
            </a:endParaRPr>
          </a:p>
          <a:p>
            <a:pPr indent="0" lvl="0" marL="0" marR="0" rtl="0" algn="l">
              <a:lnSpc>
                <a:spcPct val="100000"/>
              </a:lnSpc>
              <a:spcBef>
                <a:spcPts val="0"/>
              </a:spcBef>
              <a:spcAft>
                <a:spcPts val="0"/>
              </a:spcAft>
              <a:buClr>
                <a:srgbClr val="000000"/>
              </a:buClr>
              <a:buSzPts val="2600"/>
              <a:buFont typeface="Arial"/>
              <a:buNone/>
            </a:pPr>
            <a:r>
              <a:t/>
            </a:r>
            <a:endParaRPr b="0" i="0" sz="2600" u="none" cap="none" strike="noStrike">
              <a:solidFill>
                <a:srgbClr val="9A2F3E"/>
              </a:solidFill>
              <a:latin typeface="Cabin Condensed"/>
              <a:ea typeface="Cabin Condensed"/>
              <a:cs typeface="Cabin Condensed"/>
              <a:sym typeface="Cabin Condensed"/>
            </a:endParaRPr>
          </a:p>
          <a:p>
            <a:pPr indent="0" lvl="0" marL="0" marR="0" rtl="0" algn="l">
              <a:lnSpc>
                <a:spcPct val="100000"/>
              </a:lnSpc>
              <a:spcBef>
                <a:spcPts val="0"/>
              </a:spcBef>
              <a:spcAft>
                <a:spcPts val="0"/>
              </a:spcAft>
              <a:buClr>
                <a:srgbClr val="000000"/>
              </a:buClr>
              <a:buSzPts val="2600"/>
              <a:buFont typeface="Arial"/>
              <a:buNone/>
            </a:pPr>
            <a:r>
              <a:t/>
            </a:r>
            <a:endParaRPr b="0" i="0" sz="2600" u="none" cap="none" strike="noStrike">
              <a:solidFill>
                <a:srgbClr val="9A2F3E"/>
              </a:solidFill>
              <a:latin typeface="Cabin Condensed"/>
              <a:ea typeface="Cabin Condensed"/>
              <a:cs typeface="Cabin Condensed"/>
              <a:sym typeface="Cabin Condensed"/>
            </a:endParaRPr>
          </a:p>
          <a:p>
            <a:pPr indent="0" lvl="0" marL="0" marR="0" rtl="0" algn="l">
              <a:lnSpc>
                <a:spcPct val="100000"/>
              </a:lnSpc>
              <a:spcBef>
                <a:spcPts val="0"/>
              </a:spcBef>
              <a:spcAft>
                <a:spcPts val="0"/>
              </a:spcAft>
              <a:buClr>
                <a:srgbClr val="000000"/>
              </a:buClr>
              <a:buSzPts val="2600"/>
              <a:buFont typeface="Arial"/>
              <a:buNone/>
            </a:pPr>
            <a:r>
              <a:t/>
            </a:r>
            <a:endParaRPr b="0" i="0" sz="2600" u="none" cap="none" strike="noStrike">
              <a:solidFill>
                <a:srgbClr val="9A2F3E"/>
              </a:solidFill>
              <a:latin typeface="Cabin Condensed"/>
              <a:ea typeface="Cabin Condensed"/>
              <a:cs typeface="Cabin Condensed"/>
              <a:sym typeface="Cabin Condensed"/>
            </a:endParaRPr>
          </a:p>
        </p:txBody>
      </p:sp>
      <p:sp>
        <p:nvSpPr>
          <p:cNvPr id="98" name="Google Shape;98;p16"/>
          <p:cNvSpPr/>
          <p:nvPr/>
        </p:nvSpPr>
        <p:spPr>
          <a:xfrm>
            <a:off x="457200" y="548640"/>
            <a:ext cx="8229600" cy="685800"/>
          </a:xfrm>
          <a:prstGeom prst="rect">
            <a:avLst/>
          </a:prstGeom>
          <a:solidFill>
            <a:srgbClr val="9A2F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3200"/>
              <a:buFont typeface="Arial"/>
              <a:buNone/>
            </a:pPr>
            <a:r>
              <a:rPr b="0" i="0" lang="en" sz="3200" u="none" cap="none" strike="noStrike">
                <a:solidFill>
                  <a:srgbClr val="FFFFFF"/>
                </a:solidFill>
                <a:latin typeface="Boogaloo"/>
                <a:ea typeface="Boogaloo"/>
                <a:cs typeface="Boogaloo"/>
                <a:sym typeface="Boogaloo"/>
              </a:rPr>
              <a:t> Making Predictions</a:t>
            </a:r>
            <a:endParaRPr b="0" i="0" sz="3200" u="none" cap="none" strike="noStrike">
              <a:solidFill>
                <a:srgbClr val="FFFFFF"/>
              </a:solidFill>
              <a:latin typeface="Boogaloo"/>
              <a:ea typeface="Boogaloo"/>
              <a:cs typeface="Boogaloo"/>
              <a:sym typeface="Boogaloo"/>
            </a:endParaRPr>
          </a:p>
        </p:txBody>
      </p:sp>
      <p:pic>
        <p:nvPicPr>
          <p:cNvPr descr="Turn and talk icon" id="99" name="Google Shape;99;p16"/>
          <p:cNvPicPr preferRelativeResize="0"/>
          <p:nvPr/>
        </p:nvPicPr>
        <p:blipFill rotWithShape="1">
          <a:blip r:embed="rId3">
            <a:alphaModFix/>
          </a:blip>
          <a:srcRect b="0" l="139" r="137" t="0"/>
          <a:stretch/>
        </p:blipFill>
        <p:spPr>
          <a:xfrm>
            <a:off x="839075" y="1886975"/>
            <a:ext cx="1048300" cy="8705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103" name="Shape 103"/>
        <p:cNvGrpSpPr/>
        <p:nvPr/>
      </p:nvGrpSpPr>
      <p:grpSpPr>
        <a:xfrm>
          <a:off x="0" y="0"/>
          <a:ext cx="0" cy="0"/>
          <a:chOff x="0" y="0"/>
          <a:chExt cx="0" cy="0"/>
        </a:xfrm>
      </p:grpSpPr>
      <p:sp>
        <p:nvSpPr>
          <p:cNvPr id="104" name="Google Shape;104;p17"/>
          <p:cNvSpPr/>
          <p:nvPr/>
        </p:nvSpPr>
        <p:spPr>
          <a:xfrm>
            <a:off x="457325" y="1600200"/>
            <a:ext cx="8229600" cy="4804200"/>
          </a:xfrm>
          <a:prstGeom prst="rect">
            <a:avLst/>
          </a:prstGeom>
          <a:solidFill>
            <a:srgbClr val="FFFFFF"/>
          </a:solidFill>
          <a:ln cap="flat" cmpd="sng" w="19050">
            <a:solidFill>
              <a:srgbClr val="9A2F3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t/>
            </a:r>
            <a:endParaRPr b="0" i="0" sz="1400" u="none" cap="none" strike="noStrike">
              <a:solidFill>
                <a:srgbClr val="000000"/>
              </a:solidFill>
              <a:latin typeface="Arial"/>
              <a:ea typeface="Arial"/>
              <a:cs typeface="Arial"/>
              <a:sym typeface="Arial"/>
            </a:endParaRPr>
          </a:p>
        </p:txBody>
      </p:sp>
      <p:sp>
        <p:nvSpPr>
          <p:cNvPr id="105" name="Google Shape;105;p17"/>
          <p:cNvSpPr/>
          <p:nvPr/>
        </p:nvSpPr>
        <p:spPr>
          <a:xfrm>
            <a:off x="457200" y="0"/>
            <a:ext cx="3719034" cy="548640"/>
          </a:xfrm>
          <a:custGeom>
            <a:rect b="b" l="l" r="r" t="t"/>
            <a:pathLst>
              <a:path extrusionOk="0" h="21600" w="21600">
                <a:moveTo>
                  <a:pt x="0" y="0"/>
                </a:moveTo>
                <a:lnTo>
                  <a:pt x="21600" y="0"/>
                </a:lnTo>
                <a:lnTo>
                  <a:pt x="21501" y="21600"/>
                </a:lnTo>
                <a:lnTo>
                  <a:pt x="0" y="21600"/>
                </a:lnTo>
                <a:lnTo>
                  <a:pt x="0" y="0"/>
                </a:lnTo>
                <a:close/>
              </a:path>
            </a:pathLst>
          </a:cu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EA7D73"/>
              </a:buClr>
              <a:buSzPts val="2000"/>
              <a:buFont typeface="Arial"/>
              <a:buNone/>
            </a:pPr>
            <a:r>
              <a:rPr b="0" i="0" lang="en" sz="1800" u="none" cap="none" strike="noStrike">
                <a:solidFill>
                  <a:srgbClr val="9A2F3E"/>
                </a:solidFill>
                <a:latin typeface="Boogaloo"/>
                <a:ea typeface="Boogaloo"/>
                <a:cs typeface="Boogaloo"/>
                <a:sym typeface="Boogaloo"/>
              </a:rPr>
              <a:t>Slide F</a:t>
            </a:r>
            <a:endParaRPr b="0" i="0" sz="1800" u="none" cap="none" strike="noStrike">
              <a:solidFill>
                <a:srgbClr val="9A2F3E"/>
              </a:solidFill>
              <a:latin typeface="Boogaloo"/>
              <a:ea typeface="Boogaloo"/>
              <a:cs typeface="Boogaloo"/>
              <a:sym typeface="Boogaloo"/>
            </a:endParaRPr>
          </a:p>
        </p:txBody>
      </p:sp>
      <p:pic>
        <p:nvPicPr>
          <p:cNvPr descr="In your notebook icon" id="106" name="Google Shape;106;p17"/>
          <p:cNvPicPr preferRelativeResize="0"/>
          <p:nvPr/>
        </p:nvPicPr>
        <p:blipFill rotWithShape="1">
          <a:blip r:embed="rId3">
            <a:alphaModFix/>
          </a:blip>
          <a:srcRect b="106" l="0" r="0" t="99"/>
          <a:stretch/>
        </p:blipFill>
        <p:spPr>
          <a:xfrm>
            <a:off x="954350" y="1846975"/>
            <a:ext cx="939865" cy="1039837"/>
          </a:xfrm>
          <a:prstGeom prst="rect">
            <a:avLst/>
          </a:prstGeom>
          <a:noFill/>
          <a:ln>
            <a:noFill/>
          </a:ln>
        </p:spPr>
      </p:pic>
      <p:sp>
        <p:nvSpPr>
          <p:cNvPr id="107" name="Google Shape;107;p17"/>
          <p:cNvSpPr txBox="1"/>
          <p:nvPr/>
        </p:nvSpPr>
        <p:spPr>
          <a:xfrm>
            <a:off x="2397500" y="1770775"/>
            <a:ext cx="6021600" cy="6522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3000"/>
              <a:buFont typeface="Arial"/>
              <a:buNone/>
            </a:pPr>
            <a:r>
              <a:rPr b="0" i="0" lang="en" sz="3000" u="none" cap="none" strike="noStrike">
                <a:solidFill>
                  <a:srgbClr val="9A2F3E"/>
                </a:solidFill>
                <a:latin typeface="Boogaloo"/>
                <a:ea typeface="Boogaloo"/>
                <a:cs typeface="Boogaloo"/>
                <a:sym typeface="Boogaloo"/>
              </a:rPr>
              <a:t>On Your Own</a:t>
            </a:r>
            <a:endParaRPr b="0" i="0" sz="3000" u="none" cap="none" strike="noStrike">
              <a:solidFill>
                <a:srgbClr val="9A2F3E"/>
              </a:solidFill>
              <a:latin typeface="Boogaloo"/>
              <a:ea typeface="Boogaloo"/>
              <a:cs typeface="Boogaloo"/>
              <a:sym typeface="Boogaloo"/>
            </a:endParaRPr>
          </a:p>
          <a:p>
            <a:pPr indent="-381000" lvl="0" marL="457200" marR="0" rtl="0" algn="l">
              <a:lnSpc>
                <a:spcPct val="100000"/>
              </a:lnSpc>
              <a:spcBef>
                <a:spcPts val="0"/>
              </a:spcBef>
              <a:spcAft>
                <a:spcPts val="0"/>
              </a:spcAft>
              <a:buClr>
                <a:srgbClr val="9A2F3E"/>
              </a:buClr>
              <a:buSzPts val="2400"/>
              <a:buFont typeface="Cabin Condensed"/>
              <a:buChar char="●"/>
            </a:pPr>
            <a:r>
              <a:rPr b="0" i="0" lang="en" sz="2400" u="none" cap="none" strike="noStrike">
                <a:solidFill>
                  <a:srgbClr val="9A2F3E"/>
                </a:solidFill>
                <a:latin typeface="Cabin Condensed"/>
                <a:ea typeface="Cabin Condensed"/>
                <a:cs typeface="Cabin Condensed"/>
                <a:sym typeface="Cabin Condensed"/>
              </a:rPr>
              <a:t>Watch conditions B and C and record the related data in your investigation 2 data table.</a:t>
            </a:r>
            <a:endParaRPr b="0" i="0" sz="2400" u="none" cap="none" strike="noStrike">
              <a:solidFill>
                <a:srgbClr val="9A2F3E"/>
              </a:solidFill>
              <a:latin typeface="Cabin Condensed"/>
              <a:ea typeface="Cabin Condensed"/>
              <a:cs typeface="Cabin Condensed"/>
              <a:sym typeface="Cabin Condensed"/>
            </a:endParaRPr>
          </a:p>
          <a:p>
            <a:pPr indent="0" lvl="0" marL="457200" marR="0" rtl="0" algn="l">
              <a:lnSpc>
                <a:spcPct val="100000"/>
              </a:lnSpc>
              <a:spcBef>
                <a:spcPts val="0"/>
              </a:spcBef>
              <a:spcAft>
                <a:spcPts val="0"/>
              </a:spcAft>
              <a:buClr>
                <a:srgbClr val="000000"/>
              </a:buClr>
              <a:buSzPts val="2600"/>
              <a:buFont typeface="Arial"/>
              <a:buNone/>
            </a:pPr>
            <a:r>
              <a:t/>
            </a:r>
            <a:endParaRPr b="0" i="0" sz="2600" u="none" cap="none" strike="noStrike">
              <a:solidFill>
                <a:srgbClr val="9A2F3E"/>
              </a:solidFill>
              <a:latin typeface="Cabin Condensed"/>
              <a:ea typeface="Cabin Condensed"/>
              <a:cs typeface="Cabin Condensed"/>
              <a:sym typeface="Cabin Condensed"/>
            </a:endParaRPr>
          </a:p>
          <a:p>
            <a:pPr indent="0" lvl="0" marL="0" marR="0" rtl="0" algn="l">
              <a:lnSpc>
                <a:spcPct val="100000"/>
              </a:lnSpc>
              <a:spcBef>
                <a:spcPts val="0"/>
              </a:spcBef>
              <a:spcAft>
                <a:spcPts val="0"/>
              </a:spcAft>
              <a:buClr>
                <a:srgbClr val="000000"/>
              </a:buClr>
              <a:buSzPts val="2600"/>
              <a:buFont typeface="Arial"/>
              <a:buNone/>
            </a:pPr>
            <a:r>
              <a:t/>
            </a:r>
            <a:endParaRPr b="0" i="0" sz="2600" u="none" cap="none" strike="noStrike">
              <a:solidFill>
                <a:srgbClr val="9A2F3E"/>
              </a:solidFill>
              <a:latin typeface="Cabin Condensed"/>
              <a:ea typeface="Cabin Condensed"/>
              <a:cs typeface="Cabin Condensed"/>
              <a:sym typeface="Cabin Condensed"/>
            </a:endParaRPr>
          </a:p>
          <a:p>
            <a:pPr indent="0" lvl="0" marL="0" marR="0" rtl="0" algn="l">
              <a:lnSpc>
                <a:spcPct val="100000"/>
              </a:lnSpc>
              <a:spcBef>
                <a:spcPts val="0"/>
              </a:spcBef>
              <a:spcAft>
                <a:spcPts val="0"/>
              </a:spcAft>
              <a:buClr>
                <a:srgbClr val="000000"/>
              </a:buClr>
              <a:buSzPts val="2600"/>
              <a:buFont typeface="Arial"/>
              <a:buNone/>
            </a:pPr>
            <a:r>
              <a:t/>
            </a:r>
            <a:endParaRPr b="0" i="0" sz="2600" u="none" cap="none" strike="noStrike">
              <a:solidFill>
                <a:srgbClr val="9A2F3E"/>
              </a:solidFill>
              <a:latin typeface="Cabin Condensed"/>
              <a:ea typeface="Cabin Condensed"/>
              <a:cs typeface="Cabin Condensed"/>
              <a:sym typeface="Cabin Condensed"/>
            </a:endParaRPr>
          </a:p>
          <a:p>
            <a:pPr indent="0" lvl="0" marL="0" marR="0" rtl="0" algn="l">
              <a:lnSpc>
                <a:spcPct val="100000"/>
              </a:lnSpc>
              <a:spcBef>
                <a:spcPts val="0"/>
              </a:spcBef>
              <a:spcAft>
                <a:spcPts val="0"/>
              </a:spcAft>
              <a:buClr>
                <a:srgbClr val="000000"/>
              </a:buClr>
              <a:buSzPts val="2600"/>
              <a:buFont typeface="Arial"/>
              <a:buNone/>
            </a:pPr>
            <a:r>
              <a:t/>
            </a:r>
            <a:endParaRPr b="0" i="0" sz="2600" u="none" cap="none" strike="noStrike">
              <a:solidFill>
                <a:srgbClr val="9A2F3E"/>
              </a:solidFill>
              <a:latin typeface="Cabin Condensed"/>
              <a:ea typeface="Cabin Condensed"/>
              <a:cs typeface="Cabin Condensed"/>
              <a:sym typeface="Cabin Condensed"/>
            </a:endParaRPr>
          </a:p>
        </p:txBody>
      </p:sp>
      <p:sp>
        <p:nvSpPr>
          <p:cNvPr id="108" name="Google Shape;108;p17"/>
          <p:cNvSpPr/>
          <p:nvPr/>
        </p:nvSpPr>
        <p:spPr>
          <a:xfrm>
            <a:off x="457200" y="548640"/>
            <a:ext cx="8229600" cy="685800"/>
          </a:xfrm>
          <a:prstGeom prst="rect">
            <a:avLst/>
          </a:prstGeom>
          <a:solidFill>
            <a:srgbClr val="9A2F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3200"/>
              <a:buFont typeface="Arial"/>
              <a:buNone/>
            </a:pPr>
            <a:r>
              <a:rPr b="0" i="0" lang="en" sz="3200" u="none" cap="none" strike="noStrike">
                <a:solidFill>
                  <a:srgbClr val="FFFFFF"/>
                </a:solidFill>
                <a:latin typeface="Boogaloo"/>
                <a:ea typeface="Boogaloo"/>
                <a:cs typeface="Boogaloo"/>
                <a:sym typeface="Boogaloo"/>
              </a:rPr>
              <a:t>Recording Data from Investigation 2</a:t>
            </a:r>
            <a:endParaRPr b="0" i="0" sz="3200" u="none" cap="none" strike="noStrike">
              <a:solidFill>
                <a:srgbClr val="FFFFFF"/>
              </a:solidFill>
              <a:latin typeface="Boogaloo"/>
              <a:ea typeface="Boogaloo"/>
              <a:cs typeface="Boogaloo"/>
              <a:sym typeface="Boogaloo"/>
            </a:endParaRPr>
          </a:p>
        </p:txBody>
      </p:sp>
      <p:sp>
        <p:nvSpPr>
          <p:cNvPr id="109" name="Google Shape;109;p17"/>
          <p:cNvSpPr txBox="1"/>
          <p:nvPr/>
        </p:nvSpPr>
        <p:spPr>
          <a:xfrm>
            <a:off x="705188" y="4014425"/>
            <a:ext cx="3000000" cy="970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900"/>
              <a:buFont typeface="Arial"/>
              <a:buNone/>
            </a:pPr>
            <a:r>
              <a:rPr b="1" i="0" lang="en" sz="1900" u="sng" cap="none" strike="noStrike">
                <a:solidFill>
                  <a:schemeClr val="hlink"/>
                </a:solidFill>
                <a:latin typeface="Cabin"/>
                <a:ea typeface="Cabin"/>
                <a:cs typeface="Cabin"/>
                <a:sym typeface="Cabin"/>
                <a:hlinkClick r:id="rId4"/>
              </a:rPr>
              <a:t>Condition B</a:t>
            </a:r>
            <a:endParaRPr b="1" i="0" sz="2200" u="none" cap="none" strike="noStrike">
              <a:solidFill>
                <a:srgbClr val="9A2F3E"/>
              </a:solidFill>
              <a:latin typeface="Arial"/>
              <a:ea typeface="Arial"/>
              <a:cs typeface="Arial"/>
              <a:sym typeface="Arial"/>
            </a:endParaRPr>
          </a:p>
        </p:txBody>
      </p:sp>
      <p:sp>
        <p:nvSpPr>
          <p:cNvPr id="110" name="Google Shape;110;p17"/>
          <p:cNvSpPr txBox="1"/>
          <p:nvPr/>
        </p:nvSpPr>
        <p:spPr>
          <a:xfrm>
            <a:off x="664300" y="4571075"/>
            <a:ext cx="3000000" cy="970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900"/>
              <a:buFont typeface="Arial"/>
              <a:buNone/>
            </a:pPr>
            <a:r>
              <a:rPr b="1" i="0" lang="en" sz="1900" u="sng" cap="none" strike="noStrike">
                <a:solidFill>
                  <a:schemeClr val="hlink"/>
                </a:solidFill>
                <a:latin typeface="Cabin"/>
                <a:ea typeface="Cabin"/>
                <a:cs typeface="Cabin"/>
                <a:sym typeface="Cabin"/>
                <a:hlinkClick r:id="rId5"/>
              </a:rPr>
              <a:t>Condition C</a:t>
            </a:r>
            <a:endParaRPr b="1" i="0" sz="2200" u="none" cap="none" strike="noStrike">
              <a:solidFill>
                <a:srgbClr val="9A2F3E"/>
              </a:solidFill>
              <a:latin typeface="Arial"/>
              <a:ea typeface="Arial"/>
              <a:cs typeface="Arial"/>
              <a:sym typeface="Arial"/>
            </a:endParaRPr>
          </a:p>
        </p:txBody>
      </p:sp>
      <p:pic>
        <p:nvPicPr>
          <p:cNvPr id="111" name="Google Shape;111;p17"/>
          <p:cNvPicPr preferRelativeResize="0"/>
          <p:nvPr/>
        </p:nvPicPr>
        <p:blipFill rotWithShape="1">
          <a:blip r:embed="rId6">
            <a:alphaModFix/>
          </a:blip>
          <a:srcRect b="0" l="0" r="0" t="0"/>
          <a:stretch/>
        </p:blipFill>
        <p:spPr>
          <a:xfrm>
            <a:off x="3068475" y="3846500"/>
            <a:ext cx="5350623" cy="23985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115" name="Shape 115"/>
        <p:cNvGrpSpPr/>
        <p:nvPr/>
      </p:nvGrpSpPr>
      <p:grpSpPr>
        <a:xfrm>
          <a:off x="0" y="0"/>
          <a:ext cx="0" cy="0"/>
          <a:chOff x="0" y="0"/>
          <a:chExt cx="0" cy="0"/>
        </a:xfrm>
      </p:grpSpPr>
      <p:sp>
        <p:nvSpPr>
          <p:cNvPr id="116" name="Google Shape;116;p18"/>
          <p:cNvSpPr/>
          <p:nvPr/>
        </p:nvSpPr>
        <p:spPr>
          <a:xfrm>
            <a:off x="457325" y="1467600"/>
            <a:ext cx="8229600" cy="5129100"/>
          </a:xfrm>
          <a:prstGeom prst="rect">
            <a:avLst/>
          </a:prstGeom>
          <a:solidFill>
            <a:srgbClr val="F5EDEF"/>
          </a:solidFill>
          <a:ln cap="flat" cmpd="sng" w="19050">
            <a:solidFill>
              <a:srgbClr val="9A2F3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t/>
            </a:r>
            <a:endParaRPr b="0" i="0" sz="1400" u="none" cap="none" strike="noStrike">
              <a:solidFill>
                <a:srgbClr val="000000"/>
              </a:solidFill>
              <a:latin typeface="Arial"/>
              <a:ea typeface="Arial"/>
              <a:cs typeface="Arial"/>
              <a:sym typeface="Arial"/>
            </a:endParaRPr>
          </a:p>
        </p:txBody>
      </p:sp>
      <p:sp>
        <p:nvSpPr>
          <p:cNvPr id="117" name="Google Shape;117;p18"/>
          <p:cNvSpPr/>
          <p:nvPr/>
        </p:nvSpPr>
        <p:spPr>
          <a:xfrm>
            <a:off x="457200" y="0"/>
            <a:ext cx="3719034" cy="548640"/>
          </a:xfrm>
          <a:custGeom>
            <a:rect b="b" l="l" r="r" t="t"/>
            <a:pathLst>
              <a:path extrusionOk="0" h="21600" w="21600">
                <a:moveTo>
                  <a:pt x="0" y="0"/>
                </a:moveTo>
                <a:lnTo>
                  <a:pt x="21600" y="0"/>
                </a:lnTo>
                <a:lnTo>
                  <a:pt x="21501" y="21600"/>
                </a:lnTo>
                <a:lnTo>
                  <a:pt x="0" y="21600"/>
                </a:lnTo>
                <a:lnTo>
                  <a:pt x="0" y="0"/>
                </a:lnTo>
                <a:close/>
              </a:path>
            </a:pathLst>
          </a:cu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EA7D73"/>
              </a:buClr>
              <a:buSzPts val="2000"/>
              <a:buFont typeface="Arial"/>
              <a:buNone/>
            </a:pPr>
            <a:r>
              <a:rPr b="0" i="0" lang="en" sz="1800" u="none" cap="none" strike="noStrike">
                <a:solidFill>
                  <a:srgbClr val="9A2F3E"/>
                </a:solidFill>
                <a:latin typeface="Boogaloo"/>
                <a:ea typeface="Boogaloo"/>
                <a:cs typeface="Boogaloo"/>
                <a:sym typeface="Boogaloo"/>
              </a:rPr>
              <a:t>Slide G</a:t>
            </a:r>
            <a:endParaRPr b="0" i="0" sz="1800" u="none" cap="none" strike="noStrike">
              <a:solidFill>
                <a:srgbClr val="9A2F3E"/>
              </a:solidFill>
              <a:latin typeface="Boogaloo"/>
              <a:ea typeface="Boogaloo"/>
              <a:cs typeface="Boogaloo"/>
              <a:sym typeface="Boogaloo"/>
            </a:endParaRPr>
          </a:p>
        </p:txBody>
      </p:sp>
      <p:sp>
        <p:nvSpPr>
          <p:cNvPr id="118" name="Google Shape;118;p18"/>
          <p:cNvSpPr txBox="1"/>
          <p:nvPr/>
        </p:nvSpPr>
        <p:spPr>
          <a:xfrm>
            <a:off x="1997975" y="1539050"/>
            <a:ext cx="6586800" cy="8838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3000"/>
              <a:buFont typeface="Arial"/>
              <a:buNone/>
            </a:pPr>
            <a:r>
              <a:rPr b="0" i="0" lang="en" sz="3000" u="none" cap="none" strike="noStrike">
                <a:solidFill>
                  <a:srgbClr val="9A2F3E"/>
                </a:solidFill>
                <a:latin typeface="Boogaloo"/>
                <a:ea typeface="Boogaloo"/>
                <a:cs typeface="Boogaloo"/>
                <a:sym typeface="Boogaloo"/>
              </a:rPr>
              <a:t>With a Partner</a:t>
            </a:r>
            <a:endParaRPr b="0" i="0" sz="1800" u="none" cap="none" strike="noStrike">
              <a:solidFill>
                <a:srgbClr val="9A2F3E"/>
              </a:solidFill>
              <a:latin typeface="Cabin Condensed"/>
              <a:ea typeface="Cabin Condensed"/>
              <a:cs typeface="Cabin Condensed"/>
              <a:sym typeface="Cabin Condensed"/>
            </a:endParaRPr>
          </a:p>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9A2F3E"/>
              </a:solidFill>
              <a:latin typeface="Cabin Condensed"/>
              <a:ea typeface="Cabin Condensed"/>
              <a:cs typeface="Cabin Condensed"/>
              <a:sym typeface="Cabin Condensed"/>
            </a:endParaRPr>
          </a:p>
          <a:p>
            <a:pPr indent="-266700" lvl="0" marL="342900" marR="0" rtl="0" algn="l">
              <a:lnSpc>
                <a:spcPct val="100000"/>
              </a:lnSpc>
              <a:spcBef>
                <a:spcPts val="0"/>
              </a:spcBef>
              <a:spcAft>
                <a:spcPts val="0"/>
              </a:spcAft>
              <a:buClr>
                <a:srgbClr val="9A2F3E"/>
              </a:buClr>
              <a:buSzPts val="2400"/>
              <a:buFont typeface="Cabin Condensed"/>
              <a:buChar char="●"/>
            </a:pPr>
            <a:r>
              <a:rPr b="0" i="0" lang="en" sz="2400" u="none" cap="none" strike="noStrike">
                <a:solidFill>
                  <a:srgbClr val="9A2F3E"/>
                </a:solidFill>
                <a:latin typeface="Cabin Condensed"/>
                <a:ea typeface="Cabin Condensed"/>
                <a:cs typeface="Cabin Condensed"/>
                <a:sym typeface="Cabin Condensed"/>
              </a:rPr>
              <a:t>About how many times further did the box get pushed when the mass was doubled?</a:t>
            </a:r>
            <a:endParaRPr b="0" i="0" sz="2400" u="none" cap="none" strike="noStrike">
              <a:solidFill>
                <a:srgbClr val="9A2F3E"/>
              </a:solidFill>
              <a:latin typeface="Cabin Condensed"/>
              <a:ea typeface="Cabin Condensed"/>
              <a:cs typeface="Cabin Condensed"/>
              <a:sym typeface="Cabin Condensed"/>
            </a:endParaRPr>
          </a:p>
          <a:p>
            <a:pPr indent="-266700" lvl="0" marL="342900" marR="0" rtl="0" algn="l">
              <a:lnSpc>
                <a:spcPct val="100000"/>
              </a:lnSpc>
              <a:spcBef>
                <a:spcPts val="1000"/>
              </a:spcBef>
              <a:spcAft>
                <a:spcPts val="0"/>
              </a:spcAft>
              <a:buClr>
                <a:srgbClr val="9A2F3E"/>
              </a:buClr>
              <a:buSzPts val="2400"/>
              <a:buFont typeface="Cabin Condensed"/>
              <a:buChar char="●"/>
            </a:pPr>
            <a:r>
              <a:rPr b="0" i="0" lang="en" sz="2400" u="none" cap="none" strike="noStrike">
                <a:solidFill>
                  <a:srgbClr val="9A2F3E"/>
                </a:solidFill>
                <a:latin typeface="Cabin Condensed"/>
                <a:ea typeface="Cabin Condensed"/>
                <a:cs typeface="Cabin Condensed"/>
                <a:sym typeface="Cabin Condensed"/>
              </a:rPr>
              <a:t>About how many times further did the box get pushed when the speed was doubled?</a:t>
            </a:r>
            <a:endParaRPr b="0" i="0" sz="2400" u="none" cap="none" strike="noStrike">
              <a:solidFill>
                <a:srgbClr val="9A2F3E"/>
              </a:solidFill>
              <a:latin typeface="Cabin Condensed"/>
              <a:ea typeface="Cabin Condensed"/>
              <a:cs typeface="Cabin Condensed"/>
              <a:sym typeface="Cabin Condensed"/>
            </a:endParaRPr>
          </a:p>
          <a:p>
            <a:pPr indent="-266700" lvl="0" marL="342900" marR="0" rtl="0" algn="l">
              <a:lnSpc>
                <a:spcPct val="100000"/>
              </a:lnSpc>
              <a:spcBef>
                <a:spcPts val="1000"/>
              </a:spcBef>
              <a:spcAft>
                <a:spcPts val="0"/>
              </a:spcAft>
              <a:buClr>
                <a:srgbClr val="9A2F3E"/>
              </a:buClr>
              <a:buSzPts val="2400"/>
              <a:buFont typeface="Cabin Condensed"/>
              <a:buChar char="●"/>
            </a:pPr>
            <a:r>
              <a:rPr b="0" i="0" lang="en" sz="2400" u="none" cap="none" strike="noStrike">
                <a:solidFill>
                  <a:srgbClr val="9A2F3E"/>
                </a:solidFill>
                <a:latin typeface="Cabin Condensed"/>
                <a:ea typeface="Cabin Condensed"/>
                <a:cs typeface="Cabin Condensed"/>
                <a:sym typeface="Cabin Condensed"/>
              </a:rPr>
              <a:t>What does this tell us then about how much more kinetic energy the cart had in each case?</a:t>
            </a:r>
            <a:endParaRPr b="0" i="0" sz="2400" u="none" cap="none" strike="noStrike">
              <a:solidFill>
                <a:srgbClr val="9A2F3E"/>
              </a:solidFill>
              <a:latin typeface="Cabin Condensed"/>
              <a:ea typeface="Cabin Condensed"/>
              <a:cs typeface="Cabin Condensed"/>
              <a:sym typeface="Cabin Condensed"/>
            </a:endParaRPr>
          </a:p>
          <a:p>
            <a:pPr indent="-266700" lvl="0" marL="342900" marR="0" rtl="0" algn="l">
              <a:lnSpc>
                <a:spcPct val="100000"/>
              </a:lnSpc>
              <a:spcBef>
                <a:spcPts val="1000"/>
              </a:spcBef>
              <a:spcAft>
                <a:spcPts val="0"/>
              </a:spcAft>
              <a:buClr>
                <a:srgbClr val="9A2F3E"/>
              </a:buClr>
              <a:buSzPts val="2400"/>
              <a:buFont typeface="Cabin Condensed"/>
              <a:buChar char="●"/>
            </a:pPr>
            <a:r>
              <a:rPr b="0" i="0" lang="en" sz="2400" u="none" cap="none" strike="noStrike">
                <a:solidFill>
                  <a:srgbClr val="9A2F3E"/>
                </a:solidFill>
                <a:latin typeface="Cabin Condensed"/>
                <a:ea typeface="Cabin Condensed"/>
                <a:cs typeface="Cabin Condensed"/>
                <a:sym typeface="Cabin Condensed"/>
              </a:rPr>
              <a:t>Based on these patterns, make a new set of predictions:</a:t>
            </a:r>
            <a:endParaRPr b="0" i="0" sz="2400" u="none" cap="none" strike="noStrike">
              <a:solidFill>
                <a:srgbClr val="9A2F3E"/>
              </a:solidFill>
              <a:latin typeface="Cabin Condensed"/>
              <a:ea typeface="Cabin Condensed"/>
              <a:cs typeface="Cabin Condensed"/>
              <a:sym typeface="Cabin Condensed"/>
            </a:endParaRPr>
          </a:p>
          <a:p>
            <a:pPr indent="-266700" lvl="1" marL="742950" marR="0" rtl="0" algn="l">
              <a:lnSpc>
                <a:spcPct val="100000"/>
              </a:lnSpc>
              <a:spcBef>
                <a:spcPts val="0"/>
              </a:spcBef>
              <a:spcAft>
                <a:spcPts val="0"/>
              </a:spcAft>
              <a:buClr>
                <a:srgbClr val="9A2F3E"/>
              </a:buClr>
              <a:buSzPts val="2400"/>
              <a:buFont typeface="Cabin Condensed"/>
              <a:buChar char="○"/>
            </a:pPr>
            <a:r>
              <a:rPr b="0" i="0" lang="en" sz="2400" u="none" cap="none" strike="noStrike">
                <a:solidFill>
                  <a:srgbClr val="9A2F3E"/>
                </a:solidFill>
                <a:latin typeface="Cabin Condensed"/>
                <a:ea typeface="Cabin Condensed"/>
                <a:cs typeface="Cabin Condensed"/>
                <a:sym typeface="Cabin Condensed"/>
              </a:rPr>
              <a:t>If you tripled only the mass of the cart, how many times further will it push the box?</a:t>
            </a:r>
            <a:endParaRPr b="0" i="0" sz="2400" u="none" cap="none" strike="noStrike">
              <a:solidFill>
                <a:srgbClr val="9A2F3E"/>
              </a:solidFill>
              <a:latin typeface="Cabin Condensed"/>
              <a:ea typeface="Cabin Condensed"/>
              <a:cs typeface="Cabin Condensed"/>
              <a:sym typeface="Cabin Condensed"/>
            </a:endParaRPr>
          </a:p>
          <a:p>
            <a:pPr indent="-266700" lvl="1" marL="742950" marR="0" rtl="0" algn="l">
              <a:lnSpc>
                <a:spcPct val="100000"/>
              </a:lnSpc>
              <a:spcBef>
                <a:spcPts val="0"/>
              </a:spcBef>
              <a:spcAft>
                <a:spcPts val="0"/>
              </a:spcAft>
              <a:buClr>
                <a:srgbClr val="9A2F3E"/>
              </a:buClr>
              <a:buSzPts val="2400"/>
              <a:buFont typeface="Cabin Condensed"/>
              <a:buChar char="○"/>
            </a:pPr>
            <a:r>
              <a:rPr b="0" i="0" lang="en" sz="2400" u="none" cap="none" strike="noStrike">
                <a:solidFill>
                  <a:srgbClr val="9A2F3E"/>
                </a:solidFill>
                <a:latin typeface="Cabin Condensed"/>
                <a:ea typeface="Cabin Condensed"/>
                <a:cs typeface="Cabin Condensed"/>
                <a:sym typeface="Cabin Condensed"/>
              </a:rPr>
              <a:t>If you tripled only the speed of the cart, how many times further will it push the box?</a:t>
            </a:r>
            <a:endParaRPr b="0" i="0" sz="2400" u="none" cap="none" strike="noStrike">
              <a:solidFill>
                <a:srgbClr val="9A2F3E"/>
              </a:solidFill>
              <a:latin typeface="Cabin Condensed"/>
              <a:ea typeface="Cabin Condensed"/>
              <a:cs typeface="Cabin Condensed"/>
              <a:sym typeface="Cabin Condensed"/>
            </a:endParaRPr>
          </a:p>
          <a:p>
            <a:pPr indent="0" lvl="0" marL="45720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9A2F3E"/>
              </a:solidFill>
              <a:latin typeface="Cabin Condensed"/>
              <a:ea typeface="Cabin Condensed"/>
              <a:cs typeface="Cabin Condensed"/>
              <a:sym typeface="Cabin Condensed"/>
            </a:endParaRPr>
          </a:p>
          <a:p>
            <a:pPr indent="0" lvl="0" marL="457200" marR="0" rtl="0" algn="l">
              <a:lnSpc>
                <a:spcPct val="100000"/>
              </a:lnSpc>
              <a:spcBef>
                <a:spcPts val="0"/>
              </a:spcBef>
              <a:spcAft>
                <a:spcPts val="0"/>
              </a:spcAft>
              <a:buClr>
                <a:srgbClr val="000000"/>
              </a:buClr>
              <a:buSzPts val="2600"/>
              <a:buFont typeface="Arial"/>
              <a:buNone/>
            </a:pPr>
            <a:r>
              <a:t/>
            </a:r>
            <a:endParaRPr b="0" i="0" sz="2600" u="none" cap="none" strike="noStrike">
              <a:solidFill>
                <a:srgbClr val="9A2F3E"/>
              </a:solidFill>
              <a:latin typeface="Cabin Condensed"/>
              <a:ea typeface="Cabin Condensed"/>
              <a:cs typeface="Cabin Condensed"/>
              <a:sym typeface="Cabin Condensed"/>
            </a:endParaRPr>
          </a:p>
          <a:p>
            <a:pPr indent="0" lvl="0" marL="0" marR="0" rtl="0" algn="l">
              <a:lnSpc>
                <a:spcPct val="100000"/>
              </a:lnSpc>
              <a:spcBef>
                <a:spcPts val="0"/>
              </a:spcBef>
              <a:spcAft>
                <a:spcPts val="0"/>
              </a:spcAft>
              <a:buClr>
                <a:srgbClr val="000000"/>
              </a:buClr>
              <a:buSzPts val="2600"/>
              <a:buFont typeface="Arial"/>
              <a:buNone/>
            </a:pPr>
            <a:r>
              <a:t/>
            </a:r>
            <a:endParaRPr b="0" i="0" sz="2600" u="none" cap="none" strike="noStrike">
              <a:solidFill>
                <a:srgbClr val="9A2F3E"/>
              </a:solidFill>
              <a:latin typeface="Cabin Condensed"/>
              <a:ea typeface="Cabin Condensed"/>
              <a:cs typeface="Cabin Condensed"/>
              <a:sym typeface="Cabin Condensed"/>
            </a:endParaRPr>
          </a:p>
          <a:p>
            <a:pPr indent="0" lvl="0" marL="0" marR="0" rtl="0" algn="l">
              <a:lnSpc>
                <a:spcPct val="100000"/>
              </a:lnSpc>
              <a:spcBef>
                <a:spcPts val="0"/>
              </a:spcBef>
              <a:spcAft>
                <a:spcPts val="0"/>
              </a:spcAft>
              <a:buClr>
                <a:srgbClr val="000000"/>
              </a:buClr>
              <a:buSzPts val="2600"/>
              <a:buFont typeface="Arial"/>
              <a:buNone/>
            </a:pPr>
            <a:r>
              <a:t/>
            </a:r>
            <a:endParaRPr b="0" i="0" sz="2600" u="none" cap="none" strike="noStrike">
              <a:solidFill>
                <a:srgbClr val="9A2F3E"/>
              </a:solidFill>
              <a:latin typeface="Cabin Condensed"/>
              <a:ea typeface="Cabin Condensed"/>
              <a:cs typeface="Cabin Condensed"/>
              <a:sym typeface="Cabin Condensed"/>
            </a:endParaRPr>
          </a:p>
          <a:p>
            <a:pPr indent="0" lvl="0" marL="0" marR="0" rtl="0" algn="l">
              <a:lnSpc>
                <a:spcPct val="100000"/>
              </a:lnSpc>
              <a:spcBef>
                <a:spcPts val="0"/>
              </a:spcBef>
              <a:spcAft>
                <a:spcPts val="0"/>
              </a:spcAft>
              <a:buClr>
                <a:srgbClr val="000000"/>
              </a:buClr>
              <a:buSzPts val="2600"/>
              <a:buFont typeface="Arial"/>
              <a:buNone/>
            </a:pPr>
            <a:r>
              <a:t/>
            </a:r>
            <a:endParaRPr b="0" i="0" sz="2600" u="none" cap="none" strike="noStrike">
              <a:solidFill>
                <a:srgbClr val="9A2F3E"/>
              </a:solidFill>
              <a:latin typeface="Cabin Condensed"/>
              <a:ea typeface="Cabin Condensed"/>
              <a:cs typeface="Cabin Condensed"/>
              <a:sym typeface="Cabin Condensed"/>
            </a:endParaRPr>
          </a:p>
        </p:txBody>
      </p:sp>
      <p:sp>
        <p:nvSpPr>
          <p:cNvPr id="119" name="Google Shape;119;p18"/>
          <p:cNvSpPr/>
          <p:nvPr/>
        </p:nvSpPr>
        <p:spPr>
          <a:xfrm>
            <a:off x="457200" y="548640"/>
            <a:ext cx="8229600" cy="685800"/>
          </a:xfrm>
          <a:prstGeom prst="rect">
            <a:avLst/>
          </a:prstGeom>
          <a:solidFill>
            <a:srgbClr val="9A2F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3200"/>
              <a:buFont typeface="Arial"/>
              <a:buNone/>
            </a:pPr>
            <a:r>
              <a:rPr b="0" i="0" lang="en" sz="3200" u="none" cap="none" strike="noStrike">
                <a:solidFill>
                  <a:srgbClr val="FFFFFF"/>
                </a:solidFill>
                <a:latin typeface="Boogaloo"/>
                <a:ea typeface="Boogaloo"/>
                <a:cs typeface="Boogaloo"/>
                <a:sym typeface="Boogaloo"/>
              </a:rPr>
              <a:t>Analyzing the Results and Making Predictions</a:t>
            </a:r>
            <a:endParaRPr b="0" i="0" sz="3200" u="none" cap="none" strike="noStrike">
              <a:solidFill>
                <a:srgbClr val="FFFFFF"/>
              </a:solidFill>
              <a:latin typeface="Boogaloo"/>
              <a:ea typeface="Boogaloo"/>
              <a:cs typeface="Boogaloo"/>
              <a:sym typeface="Boogaloo"/>
            </a:endParaRPr>
          </a:p>
        </p:txBody>
      </p:sp>
      <p:pic>
        <p:nvPicPr>
          <p:cNvPr descr="Turn and talk icon" id="120" name="Google Shape;120;p18"/>
          <p:cNvPicPr preferRelativeResize="0"/>
          <p:nvPr/>
        </p:nvPicPr>
        <p:blipFill rotWithShape="1">
          <a:blip r:embed="rId3">
            <a:alphaModFix/>
          </a:blip>
          <a:srcRect b="0" l="139" r="137" t="0"/>
          <a:stretch/>
        </p:blipFill>
        <p:spPr>
          <a:xfrm>
            <a:off x="686675" y="1610475"/>
            <a:ext cx="978285" cy="812375"/>
          </a:xfrm>
          <a:prstGeom prst="rect">
            <a:avLst/>
          </a:prstGeom>
          <a:noFill/>
          <a:ln>
            <a:noFill/>
          </a:ln>
        </p:spPr>
      </p:pic>
      <p:sp>
        <p:nvSpPr>
          <p:cNvPr id="121" name="Google Shape;121;p18"/>
          <p:cNvSpPr txBox="1"/>
          <p:nvPr/>
        </p:nvSpPr>
        <p:spPr>
          <a:xfrm flipH="1" rot="-425906">
            <a:off x="140301" y="5627548"/>
            <a:ext cx="2165498" cy="948903"/>
          </a:xfrm>
          <a:prstGeom prst="rect">
            <a:avLst/>
          </a:prstGeom>
          <a:solidFill>
            <a:srgbClr val="FFFFFF"/>
          </a:solidFill>
          <a:ln cap="flat" cmpd="sng" w="9525">
            <a:solidFill>
              <a:srgbClr val="9A2F3E"/>
            </a:solidFill>
            <a:prstDash val="solid"/>
            <a:round/>
            <a:headEnd len="sm" w="sm" type="none"/>
            <a:tailEnd len="sm" w="sm" type="none"/>
          </a:ln>
          <a:effectLst>
            <a:outerShdw blurRad="57150" rotWithShape="0" algn="bl" dir="5400000" dist="19050">
              <a:srgbClr val="000000">
                <a:alpha val="49019"/>
              </a:srgbClr>
            </a:outerShdw>
          </a:effectLst>
        </p:spPr>
        <p:txBody>
          <a:bodyPr anchorCtr="0" anchor="t" bIns="91425" lIns="91425" spcFirstLastPara="1" rIns="91425" wrap="square" tIns="91425">
            <a:noAutofit/>
          </a:bodyPr>
          <a:lstStyle/>
          <a:p>
            <a:pPr indent="-228600" lvl="0" marL="342900" marR="0" rtl="0" algn="l">
              <a:lnSpc>
                <a:spcPct val="100000"/>
              </a:lnSpc>
              <a:spcBef>
                <a:spcPts val="0"/>
              </a:spcBef>
              <a:spcAft>
                <a:spcPts val="0"/>
              </a:spcAft>
              <a:buClr>
                <a:srgbClr val="9A2F3E"/>
              </a:buClr>
              <a:buSzPts val="1800"/>
              <a:buFont typeface="Cabin Condensed"/>
              <a:buChar char="➔"/>
            </a:pPr>
            <a:r>
              <a:rPr b="0" i="0" lang="en" sz="1800" u="none" cap="none" strike="noStrike">
                <a:solidFill>
                  <a:srgbClr val="980000"/>
                </a:solidFill>
                <a:latin typeface="Cabin Condensed"/>
                <a:ea typeface="Cabin Condensed"/>
                <a:cs typeface="Cabin Condensed"/>
                <a:sym typeface="Cabin Condensed"/>
              </a:rPr>
              <a:t>Be ready to share your ideas with the class next time.</a:t>
            </a:r>
            <a:endParaRPr b="0" i="0" sz="1800" u="none" cap="none" strike="noStrike">
              <a:solidFill>
                <a:srgbClr val="9A2F3E"/>
              </a:solidFill>
              <a:latin typeface="Cabin Condensed"/>
              <a:ea typeface="Cabin Condensed"/>
              <a:cs typeface="Cabin Condensed"/>
              <a:sym typeface="Cabin Condense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125" name="Shape 125"/>
        <p:cNvGrpSpPr/>
        <p:nvPr/>
      </p:nvGrpSpPr>
      <p:grpSpPr>
        <a:xfrm>
          <a:off x="0" y="0"/>
          <a:ext cx="0" cy="0"/>
          <a:chOff x="0" y="0"/>
          <a:chExt cx="0" cy="0"/>
        </a:xfrm>
      </p:grpSpPr>
      <p:sp>
        <p:nvSpPr>
          <p:cNvPr id="126" name="Google Shape;126;p19"/>
          <p:cNvSpPr/>
          <p:nvPr/>
        </p:nvSpPr>
        <p:spPr>
          <a:xfrm>
            <a:off x="457325" y="1482025"/>
            <a:ext cx="8229600" cy="5116200"/>
          </a:xfrm>
          <a:prstGeom prst="rect">
            <a:avLst/>
          </a:prstGeom>
          <a:solidFill>
            <a:srgbClr val="F5EDEF"/>
          </a:solidFill>
          <a:ln cap="flat" cmpd="sng" w="19050">
            <a:solidFill>
              <a:srgbClr val="9A2F3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t/>
            </a:r>
            <a:endParaRPr b="0" i="0" sz="1400" u="none" cap="none" strike="noStrike">
              <a:solidFill>
                <a:srgbClr val="000000"/>
              </a:solidFill>
              <a:latin typeface="Arial"/>
              <a:ea typeface="Arial"/>
              <a:cs typeface="Arial"/>
              <a:sym typeface="Arial"/>
            </a:endParaRPr>
          </a:p>
        </p:txBody>
      </p:sp>
      <p:sp>
        <p:nvSpPr>
          <p:cNvPr id="127" name="Google Shape;127;p19"/>
          <p:cNvSpPr/>
          <p:nvPr/>
        </p:nvSpPr>
        <p:spPr>
          <a:xfrm>
            <a:off x="457200" y="0"/>
            <a:ext cx="3719034" cy="548640"/>
          </a:xfrm>
          <a:custGeom>
            <a:rect b="b" l="l" r="r" t="t"/>
            <a:pathLst>
              <a:path extrusionOk="0" h="21600" w="21600">
                <a:moveTo>
                  <a:pt x="0" y="0"/>
                </a:moveTo>
                <a:lnTo>
                  <a:pt x="21600" y="0"/>
                </a:lnTo>
                <a:lnTo>
                  <a:pt x="21501" y="21600"/>
                </a:lnTo>
                <a:lnTo>
                  <a:pt x="0" y="21600"/>
                </a:lnTo>
                <a:lnTo>
                  <a:pt x="0" y="0"/>
                </a:lnTo>
                <a:close/>
              </a:path>
            </a:pathLst>
          </a:cu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EA7D73"/>
              </a:buClr>
              <a:buSzPts val="2000"/>
              <a:buFont typeface="Arial"/>
              <a:buNone/>
            </a:pPr>
            <a:r>
              <a:rPr b="0" i="0" lang="en" sz="1800" u="none" cap="none" strike="noStrike">
                <a:solidFill>
                  <a:srgbClr val="9A2F3E"/>
                </a:solidFill>
                <a:latin typeface="Boogaloo"/>
                <a:ea typeface="Boogaloo"/>
                <a:cs typeface="Boogaloo"/>
                <a:sym typeface="Boogaloo"/>
              </a:rPr>
              <a:t>Slide H</a:t>
            </a:r>
            <a:endParaRPr b="0" i="0" sz="1800" u="none" cap="none" strike="noStrike">
              <a:solidFill>
                <a:srgbClr val="9A2F3E"/>
              </a:solidFill>
              <a:latin typeface="Boogaloo"/>
              <a:ea typeface="Boogaloo"/>
              <a:cs typeface="Boogaloo"/>
              <a:sym typeface="Boogaloo"/>
            </a:endParaRPr>
          </a:p>
        </p:txBody>
      </p:sp>
      <p:sp>
        <p:nvSpPr>
          <p:cNvPr id="128" name="Google Shape;128;p19"/>
          <p:cNvSpPr/>
          <p:nvPr/>
        </p:nvSpPr>
        <p:spPr>
          <a:xfrm>
            <a:off x="457200" y="548640"/>
            <a:ext cx="8229600" cy="685800"/>
          </a:xfrm>
          <a:prstGeom prst="rect">
            <a:avLst/>
          </a:prstGeom>
          <a:solidFill>
            <a:srgbClr val="9A2F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0" i="0" lang="en" sz="3200" u="none" cap="none" strike="noStrike">
                <a:solidFill>
                  <a:schemeClr val="lt1"/>
                </a:solidFill>
                <a:latin typeface="Boogaloo"/>
                <a:ea typeface="Boogaloo"/>
                <a:cs typeface="Boogaloo"/>
                <a:sym typeface="Boogaloo"/>
              </a:rPr>
              <a:t>Sharing Results and Predictions</a:t>
            </a:r>
            <a:endParaRPr b="0" i="0" sz="3200" u="none" cap="none" strike="noStrike">
              <a:solidFill>
                <a:srgbClr val="FFFFFF"/>
              </a:solidFill>
              <a:latin typeface="Boogaloo"/>
              <a:ea typeface="Boogaloo"/>
              <a:cs typeface="Boogaloo"/>
              <a:sym typeface="Boogaloo"/>
            </a:endParaRPr>
          </a:p>
        </p:txBody>
      </p:sp>
      <p:pic>
        <p:nvPicPr>
          <p:cNvPr descr="With your class icon" id="129" name="Google Shape;129;p19"/>
          <p:cNvPicPr preferRelativeResize="0"/>
          <p:nvPr/>
        </p:nvPicPr>
        <p:blipFill rotWithShape="1">
          <a:blip r:embed="rId3">
            <a:alphaModFix/>
          </a:blip>
          <a:srcRect b="0" l="0" r="0" t="0"/>
          <a:stretch/>
        </p:blipFill>
        <p:spPr>
          <a:xfrm>
            <a:off x="762125" y="1658750"/>
            <a:ext cx="902925" cy="916875"/>
          </a:xfrm>
          <a:prstGeom prst="rect">
            <a:avLst/>
          </a:prstGeom>
          <a:noFill/>
          <a:ln>
            <a:noFill/>
          </a:ln>
        </p:spPr>
      </p:pic>
      <p:sp>
        <p:nvSpPr>
          <p:cNvPr id="130" name="Google Shape;130;p19"/>
          <p:cNvSpPr txBox="1"/>
          <p:nvPr/>
        </p:nvSpPr>
        <p:spPr>
          <a:xfrm>
            <a:off x="1997975" y="1539050"/>
            <a:ext cx="6586800" cy="8838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100"/>
              <a:buFont typeface="Arial"/>
              <a:buNone/>
            </a:pPr>
            <a:r>
              <a:rPr b="0" i="0" lang="en" sz="3000" u="none" cap="none" strike="noStrike">
                <a:solidFill>
                  <a:srgbClr val="9A2F3E"/>
                </a:solidFill>
                <a:latin typeface="Boogaloo"/>
                <a:ea typeface="Boogaloo"/>
                <a:cs typeface="Boogaloo"/>
                <a:sym typeface="Boogaloo"/>
              </a:rPr>
              <a:t>As a Class</a:t>
            </a:r>
            <a:endParaRPr b="0" i="0" sz="1800" u="none" cap="none" strike="noStrike">
              <a:solidFill>
                <a:srgbClr val="9A2F3E"/>
              </a:solidFill>
              <a:latin typeface="Cabin Condensed"/>
              <a:ea typeface="Cabin Condensed"/>
              <a:cs typeface="Cabin Condensed"/>
              <a:sym typeface="Cabin Condensed"/>
            </a:endParaRPr>
          </a:p>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9A2F3E"/>
              </a:solidFill>
              <a:latin typeface="Cabin Condensed"/>
              <a:ea typeface="Cabin Condensed"/>
              <a:cs typeface="Cabin Condensed"/>
              <a:sym typeface="Cabin Condensed"/>
            </a:endParaRPr>
          </a:p>
          <a:p>
            <a:pPr indent="-266700" lvl="0" marL="342900" marR="0" rtl="0" algn="l">
              <a:lnSpc>
                <a:spcPct val="100000"/>
              </a:lnSpc>
              <a:spcBef>
                <a:spcPts val="0"/>
              </a:spcBef>
              <a:spcAft>
                <a:spcPts val="0"/>
              </a:spcAft>
              <a:buClr>
                <a:srgbClr val="9A2F3E"/>
              </a:buClr>
              <a:buSzPts val="2400"/>
              <a:buFont typeface="Cabin Condensed"/>
              <a:buChar char="●"/>
            </a:pPr>
            <a:r>
              <a:rPr b="0" i="0" lang="en" sz="2400" u="none" cap="none" strike="noStrike">
                <a:solidFill>
                  <a:srgbClr val="9A2F3E"/>
                </a:solidFill>
                <a:latin typeface="Cabin Condensed"/>
                <a:ea typeface="Cabin Condensed"/>
                <a:cs typeface="Cabin Condensed"/>
                <a:sym typeface="Cabin Condensed"/>
              </a:rPr>
              <a:t>About how many times further did the box get pushed when the mass was doubled?</a:t>
            </a:r>
            <a:endParaRPr b="0" i="0" sz="2400" u="none" cap="none" strike="noStrike">
              <a:solidFill>
                <a:srgbClr val="9A2F3E"/>
              </a:solidFill>
              <a:latin typeface="Cabin Condensed"/>
              <a:ea typeface="Cabin Condensed"/>
              <a:cs typeface="Cabin Condensed"/>
              <a:sym typeface="Cabin Condensed"/>
            </a:endParaRPr>
          </a:p>
          <a:p>
            <a:pPr indent="-266700" lvl="0" marL="342900" marR="0" rtl="0" algn="l">
              <a:lnSpc>
                <a:spcPct val="100000"/>
              </a:lnSpc>
              <a:spcBef>
                <a:spcPts val="1000"/>
              </a:spcBef>
              <a:spcAft>
                <a:spcPts val="0"/>
              </a:spcAft>
              <a:buClr>
                <a:srgbClr val="9A2F3E"/>
              </a:buClr>
              <a:buSzPts val="2400"/>
              <a:buFont typeface="Cabin Condensed"/>
              <a:buChar char="●"/>
            </a:pPr>
            <a:r>
              <a:rPr b="0" i="0" lang="en" sz="2400" u="none" cap="none" strike="noStrike">
                <a:solidFill>
                  <a:srgbClr val="9A2F3E"/>
                </a:solidFill>
                <a:latin typeface="Cabin Condensed"/>
                <a:ea typeface="Cabin Condensed"/>
                <a:cs typeface="Cabin Condensed"/>
                <a:sym typeface="Cabin Condensed"/>
              </a:rPr>
              <a:t>About how many times further did the box get pushed when the speed was doubled?</a:t>
            </a:r>
            <a:endParaRPr b="0" i="0" sz="2400" u="none" cap="none" strike="noStrike">
              <a:solidFill>
                <a:srgbClr val="9A2F3E"/>
              </a:solidFill>
              <a:latin typeface="Cabin Condensed"/>
              <a:ea typeface="Cabin Condensed"/>
              <a:cs typeface="Cabin Condensed"/>
              <a:sym typeface="Cabin Condensed"/>
            </a:endParaRPr>
          </a:p>
          <a:p>
            <a:pPr indent="-266700" lvl="0" marL="342900" marR="0" rtl="0" algn="l">
              <a:lnSpc>
                <a:spcPct val="100000"/>
              </a:lnSpc>
              <a:spcBef>
                <a:spcPts val="1000"/>
              </a:spcBef>
              <a:spcAft>
                <a:spcPts val="0"/>
              </a:spcAft>
              <a:buClr>
                <a:srgbClr val="9A2F3E"/>
              </a:buClr>
              <a:buSzPts val="2400"/>
              <a:buFont typeface="Cabin Condensed"/>
              <a:buChar char="●"/>
            </a:pPr>
            <a:r>
              <a:rPr b="0" i="0" lang="en" sz="2400" u="none" cap="none" strike="noStrike">
                <a:solidFill>
                  <a:srgbClr val="9A2F3E"/>
                </a:solidFill>
                <a:latin typeface="Cabin Condensed"/>
                <a:ea typeface="Cabin Condensed"/>
                <a:cs typeface="Cabin Condensed"/>
                <a:sym typeface="Cabin Condensed"/>
              </a:rPr>
              <a:t>What does this tell us then about how much more kinetic energy the cart had in each case?</a:t>
            </a:r>
            <a:endParaRPr b="0" i="0" sz="2400" u="none" cap="none" strike="noStrike">
              <a:solidFill>
                <a:srgbClr val="9A2F3E"/>
              </a:solidFill>
              <a:latin typeface="Cabin Condensed"/>
              <a:ea typeface="Cabin Condensed"/>
              <a:cs typeface="Cabin Condensed"/>
              <a:sym typeface="Cabin Condensed"/>
            </a:endParaRPr>
          </a:p>
          <a:p>
            <a:pPr indent="-266700" lvl="0" marL="342900" marR="0" rtl="0" algn="l">
              <a:lnSpc>
                <a:spcPct val="100000"/>
              </a:lnSpc>
              <a:spcBef>
                <a:spcPts val="1000"/>
              </a:spcBef>
              <a:spcAft>
                <a:spcPts val="0"/>
              </a:spcAft>
              <a:buClr>
                <a:srgbClr val="9A2F3E"/>
              </a:buClr>
              <a:buSzPts val="2400"/>
              <a:buFont typeface="Cabin Condensed"/>
              <a:buChar char="●"/>
            </a:pPr>
            <a:r>
              <a:rPr b="0" i="0" lang="en" sz="2400" u="none" cap="none" strike="noStrike">
                <a:solidFill>
                  <a:srgbClr val="9A2F3E"/>
                </a:solidFill>
                <a:latin typeface="Cabin Condensed"/>
                <a:ea typeface="Cabin Condensed"/>
                <a:cs typeface="Cabin Condensed"/>
                <a:sym typeface="Cabin Condensed"/>
              </a:rPr>
              <a:t>Based on these patterns, make a new set of predictions:</a:t>
            </a:r>
            <a:endParaRPr b="0" i="0" sz="2400" u="none" cap="none" strike="noStrike">
              <a:solidFill>
                <a:srgbClr val="9A2F3E"/>
              </a:solidFill>
              <a:latin typeface="Cabin Condensed"/>
              <a:ea typeface="Cabin Condensed"/>
              <a:cs typeface="Cabin Condensed"/>
              <a:sym typeface="Cabin Condensed"/>
            </a:endParaRPr>
          </a:p>
          <a:p>
            <a:pPr indent="-266700" lvl="1" marL="742950" marR="0" rtl="0" algn="l">
              <a:lnSpc>
                <a:spcPct val="100000"/>
              </a:lnSpc>
              <a:spcBef>
                <a:spcPts val="0"/>
              </a:spcBef>
              <a:spcAft>
                <a:spcPts val="0"/>
              </a:spcAft>
              <a:buClr>
                <a:srgbClr val="9A2F3E"/>
              </a:buClr>
              <a:buSzPts val="2400"/>
              <a:buFont typeface="Cabin Condensed"/>
              <a:buChar char="○"/>
            </a:pPr>
            <a:r>
              <a:rPr b="0" i="0" lang="en" sz="2400" u="none" cap="none" strike="noStrike">
                <a:solidFill>
                  <a:srgbClr val="9A2F3E"/>
                </a:solidFill>
                <a:latin typeface="Cabin Condensed"/>
                <a:ea typeface="Cabin Condensed"/>
                <a:cs typeface="Cabin Condensed"/>
                <a:sym typeface="Cabin Condensed"/>
              </a:rPr>
              <a:t>If you tripled only the mass of the cart, how many times further will it push the box?</a:t>
            </a:r>
            <a:endParaRPr b="0" i="0" sz="2400" u="none" cap="none" strike="noStrike">
              <a:solidFill>
                <a:srgbClr val="9A2F3E"/>
              </a:solidFill>
              <a:latin typeface="Cabin Condensed"/>
              <a:ea typeface="Cabin Condensed"/>
              <a:cs typeface="Cabin Condensed"/>
              <a:sym typeface="Cabin Condensed"/>
            </a:endParaRPr>
          </a:p>
          <a:p>
            <a:pPr indent="-266700" lvl="1" marL="742950" marR="0" rtl="0" algn="l">
              <a:lnSpc>
                <a:spcPct val="100000"/>
              </a:lnSpc>
              <a:spcBef>
                <a:spcPts val="0"/>
              </a:spcBef>
              <a:spcAft>
                <a:spcPts val="0"/>
              </a:spcAft>
              <a:buClr>
                <a:srgbClr val="9A2F3E"/>
              </a:buClr>
              <a:buSzPts val="2400"/>
              <a:buFont typeface="Cabin Condensed"/>
              <a:buChar char="○"/>
            </a:pPr>
            <a:r>
              <a:rPr b="0" i="0" lang="en" sz="2400" u="none" cap="none" strike="noStrike">
                <a:solidFill>
                  <a:srgbClr val="9A2F3E"/>
                </a:solidFill>
                <a:latin typeface="Cabin Condensed"/>
                <a:ea typeface="Cabin Condensed"/>
                <a:cs typeface="Cabin Condensed"/>
                <a:sym typeface="Cabin Condensed"/>
              </a:rPr>
              <a:t>If you tripled only the speed of the cart, how many times further will it push the box?</a:t>
            </a:r>
            <a:endParaRPr b="0" i="0" sz="2400" u="none" cap="none" strike="noStrike">
              <a:solidFill>
                <a:srgbClr val="9A2F3E"/>
              </a:solidFill>
              <a:latin typeface="Cabin Condensed"/>
              <a:ea typeface="Cabin Condensed"/>
              <a:cs typeface="Cabin Condensed"/>
              <a:sym typeface="Cabin Condensed"/>
            </a:endParaRPr>
          </a:p>
          <a:p>
            <a:pPr indent="0" lvl="0" marL="45720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9A2F3E"/>
              </a:solidFill>
              <a:latin typeface="Cabin Condensed"/>
              <a:ea typeface="Cabin Condensed"/>
              <a:cs typeface="Cabin Condensed"/>
              <a:sym typeface="Cabin Condensed"/>
            </a:endParaRPr>
          </a:p>
          <a:p>
            <a:pPr indent="0" lvl="0" marL="457200" marR="0" rtl="0" algn="l">
              <a:lnSpc>
                <a:spcPct val="100000"/>
              </a:lnSpc>
              <a:spcBef>
                <a:spcPts val="0"/>
              </a:spcBef>
              <a:spcAft>
                <a:spcPts val="0"/>
              </a:spcAft>
              <a:buClr>
                <a:srgbClr val="000000"/>
              </a:buClr>
              <a:buSzPts val="2600"/>
              <a:buFont typeface="Arial"/>
              <a:buNone/>
            </a:pPr>
            <a:r>
              <a:t/>
            </a:r>
            <a:endParaRPr b="0" i="0" sz="2600" u="none" cap="none" strike="noStrike">
              <a:solidFill>
                <a:srgbClr val="9A2F3E"/>
              </a:solidFill>
              <a:latin typeface="Cabin Condensed"/>
              <a:ea typeface="Cabin Condensed"/>
              <a:cs typeface="Cabin Condensed"/>
              <a:sym typeface="Cabin Condensed"/>
            </a:endParaRPr>
          </a:p>
          <a:p>
            <a:pPr indent="0" lvl="0" marL="0" marR="0" rtl="0" algn="l">
              <a:lnSpc>
                <a:spcPct val="100000"/>
              </a:lnSpc>
              <a:spcBef>
                <a:spcPts val="0"/>
              </a:spcBef>
              <a:spcAft>
                <a:spcPts val="0"/>
              </a:spcAft>
              <a:buClr>
                <a:srgbClr val="000000"/>
              </a:buClr>
              <a:buSzPts val="2600"/>
              <a:buFont typeface="Arial"/>
              <a:buNone/>
            </a:pPr>
            <a:r>
              <a:t/>
            </a:r>
            <a:endParaRPr b="0" i="0" sz="2600" u="none" cap="none" strike="noStrike">
              <a:solidFill>
                <a:srgbClr val="9A2F3E"/>
              </a:solidFill>
              <a:latin typeface="Cabin Condensed"/>
              <a:ea typeface="Cabin Condensed"/>
              <a:cs typeface="Cabin Condensed"/>
              <a:sym typeface="Cabin Condensed"/>
            </a:endParaRPr>
          </a:p>
          <a:p>
            <a:pPr indent="0" lvl="0" marL="0" marR="0" rtl="0" algn="l">
              <a:lnSpc>
                <a:spcPct val="100000"/>
              </a:lnSpc>
              <a:spcBef>
                <a:spcPts val="0"/>
              </a:spcBef>
              <a:spcAft>
                <a:spcPts val="0"/>
              </a:spcAft>
              <a:buClr>
                <a:srgbClr val="000000"/>
              </a:buClr>
              <a:buSzPts val="2600"/>
              <a:buFont typeface="Arial"/>
              <a:buNone/>
            </a:pPr>
            <a:r>
              <a:t/>
            </a:r>
            <a:endParaRPr b="0" i="0" sz="2600" u="none" cap="none" strike="noStrike">
              <a:solidFill>
                <a:srgbClr val="9A2F3E"/>
              </a:solidFill>
              <a:latin typeface="Cabin Condensed"/>
              <a:ea typeface="Cabin Condensed"/>
              <a:cs typeface="Cabin Condensed"/>
              <a:sym typeface="Cabin Condensed"/>
            </a:endParaRPr>
          </a:p>
          <a:p>
            <a:pPr indent="0" lvl="0" marL="0" marR="0" rtl="0" algn="l">
              <a:lnSpc>
                <a:spcPct val="100000"/>
              </a:lnSpc>
              <a:spcBef>
                <a:spcPts val="0"/>
              </a:spcBef>
              <a:spcAft>
                <a:spcPts val="0"/>
              </a:spcAft>
              <a:buClr>
                <a:srgbClr val="000000"/>
              </a:buClr>
              <a:buSzPts val="2600"/>
              <a:buFont typeface="Arial"/>
              <a:buNone/>
            </a:pPr>
            <a:r>
              <a:t/>
            </a:r>
            <a:endParaRPr b="0" i="0" sz="2600" u="none" cap="none" strike="noStrike">
              <a:solidFill>
                <a:srgbClr val="9A2F3E"/>
              </a:solidFill>
              <a:latin typeface="Cabin Condensed"/>
              <a:ea typeface="Cabin Condensed"/>
              <a:cs typeface="Cabin Condensed"/>
              <a:sym typeface="Cabin Condense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134" name="Shape 134"/>
        <p:cNvGrpSpPr/>
        <p:nvPr/>
      </p:nvGrpSpPr>
      <p:grpSpPr>
        <a:xfrm>
          <a:off x="0" y="0"/>
          <a:ext cx="0" cy="0"/>
          <a:chOff x="0" y="0"/>
          <a:chExt cx="0" cy="0"/>
        </a:xfrm>
      </p:grpSpPr>
      <p:sp>
        <p:nvSpPr>
          <p:cNvPr id="135" name="Google Shape;135;p20"/>
          <p:cNvSpPr/>
          <p:nvPr/>
        </p:nvSpPr>
        <p:spPr>
          <a:xfrm>
            <a:off x="457325" y="1511075"/>
            <a:ext cx="8229600" cy="4998300"/>
          </a:xfrm>
          <a:prstGeom prst="rect">
            <a:avLst/>
          </a:prstGeom>
          <a:solidFill>
            <a:srgbClr val="FFFFFF"/>
          </a:solidFill>
          <a:ln cap="flat" cmpd="sng" w="19050">
            <a:solidFill>
              <a:srgbClr val="9A2F3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t/>
            </a:r>
            <a:endParaRPr b="0" i="0" sz="1400" u="none" cap="none" strike="noStrike">
              <a:solidFill>
                <a:srgbClr val="000000"/>
              </a:solidFill>
              <a:latin typeface="Arial"/>
              <a:ea typeface="Arial"/>
              <a:cs typeface="Arial"/>
              <a:sym typeface="Arial"/>
            </a:endParaRPr>
          </a:p>
        </p:txBody>
      </p:sp>
      <p:sp>
        <p:nvSpPr>
          <p:cNvPr id="136" name="Google Shape;136;p20"/>
          <p:cNvSpPr/>
          <p:nvPr/>
        </p:nvSpPr>
        <p:spPr>
          <a:xfrm>
            <a:off x="457200" y="0"/>
            <a:ext cx="3719034" cy="548640"/>
          </a:xfrm>
          <a:custGeom>
            <a:rect b="b" l="l" r="r" t="t"/>
            <a:pathLst>
              <a:path extrusionOk="0" h="21600" w="21600">
                <a:moveTo>
                  <a:pt x="0" y="0"/>
                </a:moveTo>
                <a:lnTo>
                  <a:pt x="21600" y="0"/>
                </a:lnTo>
                <a:lnTo>
                  <a:pt x="21501" y="21600"/>
                </a:lnTo>
                <a:lnTo>
                  <a:pt x="0" y="21600"/>
                </a:lnTo>
                <a:lnTo>
                  <a:pt x="0" y="0"/>
                </a:lnTo>
                <a:close/>
              </a:path>
            </a:pathLst>
          </a:cu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EA7D73"/>
              </a:buClr>
              <a:buSzPts val="2000"/>
              <a:buFont typeface="Arial"/>
              <a:buNone/>
            </a:pPr>
            <a:r>
              <a:rPr b="0" i="0" lang="en" sz="1800" u="none" cap="none" strike="noStrike">
                <a:solidFill>
                  <a:srgbClr val="9A2F3E"/>
                </a:solidFill>
                <a:latin typeface="Boogaloo"/>
                <a:ea typeface="Boogaloo"/>
                <a:cs typeface="Boogaloo"/>
                <a:sym typeface="Boogaloo"/>
              </a:rPr>
              <a:t>Slide I</a:t>
            </a:r>
            <a:endParaRPr b="0" i="0" sz="1800" u="none" cap="none" strike="noStrike">
              <a:solidFill>
                <a:srgbClr val="9A2F3E"/>
              </a:solidFill>
              <a:latin typeface="Boogaloo"/>
              <a:ea typeface="Boogaloo"/>
              <a:cs typeface="Boogaloo"/>
              <a:sym typeface="Boogaloo"/>
            </a:endParaRPr>
          </a:p>
        </p:txBody>
      </p:sp>
      <p:pic>
        <p:nvPicPr>
          <p:cNvPr descr="In your notebook icon" id="137" name="Google Shape;137;p20"/>
          <p:cNvPicPr preferRelativeResize="0"/>
          <p:nvPr/>
        </p:nvPicPr>
        <p:blipFill rotWithShape="1">
          <a:blip r:embed="rId3">
            <a:alphaModFix/>
          </a:blip>
          <a:srcRect b="106" l="0" r="0" t="99"/>
          <a:stretch/>
        </p:blipFill>
        <p:spPr>
          <a:xfrm>
            <a:off x="878150" y="1770775"/>
            <a:ext cx="802775" cy="888150"/>
          </a:xfrm>
          <a:prstGeom prst="rect">
            <a:avLst/>
          </a:prstGeom>
          <a:noFill/>
          <a:ln>
            <a:noFill/>
          </a:ln>
        </p:spPr>
      </p:pic>
      <p:sp>
        <p:nvSpPr>
          <p:cNvPr id="138" name="Google Shape;138;p20"/>
          <p:cNvSpPr txBox="1"/>
          <p:nvPr/>
        </p:nvSpPr>
        <p:spPr>
          <a:xfrm>
            <a:off x="2040300" y="1694575"/>
            <a:ext cx="6065700" cy="6522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3000"/>
              <a:buFont typeface="Arial"/>
              <a:buNone/>
            </a:pPr>
            <a:r>
              <a:rPr b="0" i="0" lang="en" sz="3000" u="none" cap="none" strike="noStrike">
                <a:solidFill>
                  <a:srgbClr val="9A2F3E"/>
                </a:solidFill>
                <a:latin typeface="Boogaloo"/>
                <a:ea typeface="Boogaloo"/>
                <a:cs typeface="Boogaloo"/>
                <a:sym typeface="Boogaloo"/>
              </a:rPr>
              <a:t>On Your Own</a:t>
            </a:r>
            <a:endParaRPr b="0" i="0" sz="3000" u="none" cap="none" strike="noStrike">
              <a:solidFill>
                <a:srgbClr val="9A2F3E"/>
              </a:solidFill>
              <a:latin typeface="Boogaloo"/>
              <a:ea typeface="Boogaloo"/>
              <a:cs typeface="Boogaloo"/>
              <a:sym typeface="Boogaloo"/>
            </a:endParaRPr>
          </a:p>
          <a:p>
            <a:pPr indent="-381000" lvl="0" marL="457200" marR="0" rtl="0" algn="l">
              <a:lnSpc>
                <a:spcPct val="100000"/>
              </a:lnSpc>
              <a:spcBef>
                <a:spcPts val="0"/>
              </a:spcBef>
              <a:spcAft>
                <a:spcPts val="0"/>
              </a:spcAft>
              <a:buClr>
                <a:srgbClr val="9A2F3E"/>
              </a:buClr>
              <a:buSzPts val="2400"/>
              <a:buFont typeface="Cabin Condensed"/>
              <a:buChar char="●"/>
            </a:pPr>
            <a:r>
              <a:rPr b="0" i="0" lang="en" sz="2400" u="none" cap="none" strike="noStrike">
                <a:solidFill>
                  <a:srgbClr val="9A2F3E"/>
                </a:solidFill>
                <a:latin typeface="Cabin Condensed"/>
                <a:ea typeface="Cabin Condensed"/>
                <a:cs typeface="Cabin Condensed"/>
                <a:sym typeface="Cabin Condensed"/>
              </a:rPr>
              <a:t>Title a new page in your notebook: </a:t>
            </a:r>
            <a:r>
              <a:rPr b="0" i="1" lang="en" sz="2400" u="none" cap="none" strike="noStrike">
                <a:solidFill>
                  <a:srgbClr val="9A2F3E"/>
                </a:solidFill>
                <a:latin typeface="Cabin Condensed"/>
                <a:ea typeface="Cabin Condensed"/>
                <a:cs typeface="Cabin Condensed"/>
                <a:sym typeface="Cabin Condensed"/>
              </a:rPr>
              <a:t>What is the relationship between change in the mass or the speed of a moving object and its kinetic energy?</a:t>
            </a:r>
            <a:endParaRPr b="0" i="1" sz="2400" u="none" cap="none" strike="noStrike">
              <a:solidFill>
                <a:srgbClr val="9A2F3E"/>
              </a:solidFill>
              <a:latin typeface="Cabin Condensed"/>
              <a:ea typeface="Cabin Condensed"/>
              <a:cs typeface="Cabin Condensed"/>
              <a:sym typeface="Cabin Condensed"/>
            </a:endParaRPr>
          </a:p>
          <a:p>
            <a:pPr indent="-381000" lvl="0" marL="457200" marR="0" rtl="0" algn="l">
              <a:lnSpc>
                <a:spcPct val="100000"/>
              </a:lnSpc>
              <a:spcBef>
                <a:spcPts val="0"/>
              </a:spcBef>
              <a:spcAft>
                <a:spcPts val="0"/>
              </a:spcAft>
              <a:buClr>
                <a:srgbClr val="9A2F3E"/>
              </a:buClr>
              <a:buSzPts val="2400"/>
              <a:buFont typeface="Cabin Condensed"/>
              <a:buChar char="●"/>
            </a:pPr>
            <a:r>
              <a:rPr b="0" i="0" lang="en" sz="2400" u="none" cap="none" strike="noStrike">
                <a:solidFill>
                  <a:srgbClr val="9A2F3E"/>
                </a:solidFill>
                <a:latin typeface="Cabin Condensed"/>
                <a:ea typeface="Cabin Condensed"/>
                <a:cs typeface="Cabin Condensed"/>
                <a:sym typeface="Cabin Condensed"/>
              </a:rPr>
              <a:t>Set up two data tables in your notebook:</a:t>
            </a:r>
            <a:endParaRPr b="0" i="0" sz="2400" u="none" cap="none" strike="noStrike">
              <a:solidFill>
                <a:srgbClr val="9A2F3E"/>
              </a:solidFill>
              <a:latin typeface="Cabin Condensed"/>
              <a:ea typeface="Cabin Condensed"/>
              <a:cs typeface="Cabin Condensed"/>
              <a:sym typeface="Cabin Condensed"/>
            </a:endParaRPr>
          </a:p>
          <a:p>
            <a:pPr indent="0" lvl="0" marL="457200" marR="0" rtl="0" algn="l">
              <a:lnSpc>
                <a:spcPct val="100000"/>
              </a:lnSpc>
              <a:spcBef>
                <a:spcPts val="0"/>
              </a:spcBef>
              <a:spcAft>
                <a:spcPts val="0"/>
              </a:spcAft>
              <a:buClr>
                <a:srgbClr val="000000"/>
              </a:buClr>
              <a:buSzPts val="2600"/>
              <a:buFont typeface="Arial"/>
              <a:buNone/>
            </a:pPr>
            <a:r>
              <a:t/>
            </a:r>
            <a:endParaRPr b="0" i="0" sz="2600" u="none" cap="none" strike="noStrike">
              <a:solidFill>
                <a:srgbClr val="9A2F3E"/>
              </a:solidFill>
              <a:latin typeface="Cabin Condensed"/>
              <a:ea typeface="Cabin Condensed"/>
              <a:cs typeface="Cabin Condensed"/>
              <a:sym typeface="Cabin Condensed"/>
            </a:endParaRPr>
          </a:p>
          <a:p>
            <a:pPr indent="0" lvl="0" marL="0" marR="0" rtl="0" algn="l">
              <a:lnSpc>
                <a:spcPct val="100000"/>
              </a:lnSpc>
              <a:spcBef>
                <a:spcPts val="0"/>
              </a:spcBef>
              <a:spcAft>
                <a:spcPts val="0"/>
              </a:spcAft>
              <a:buClr>
                <a:srgbClr val="000000"/>
              </a:buClr>
              <a:buSzPts val="2600"/>
              <a:buFont typeface="Arial"/>
              <a:buNone/>
            </a:pPr>
            <a:r>
              <a:t/>
            </a:r>
            <a:endParaRPr b="0" i="0" sz="2600" u="none" cap="none" strike="noStrike">
              <a:solidFill>
                <a:srgbClr val="9A2F3E"/>
              </a:solidFill>
              <a:latin typeface="Cabin Condensed"/>
              <a:ea typeface="Cabin Condensed"/>
              <a:cs typeface="Cabin Condensed"/>
              <a:sym typeface="Cabin Condensed"/>
            </a:endParaRPr>
          </a:p>
          <a:p>
            <a:pPr indent="0" lvl="0" marL="0" marR="0" rtl="0" algn="l">
              <a:lnSpc>
                <a:spcPct val="100000"/>
              </a:lnSpc>
              <a:spcBef>
                <a:spcPts val="0"/>
              </a:spcBef>
              <a:spcAft>
                <a:spcPts val="0"/>
              </a:spcAft>
              <a:buClr>
                <a:srgbClr val="000000"/>
              </a:buClr>
              <a:buSzPts val="2600"/>
              <a:buFont typeface="Arial"/>
              <a:buNone/>
            </a:pPr>
            <a:r>
              <a:t/>
            </a:r>
            <a:endParaRPr b="0" i="0" sz="2600" u="none" cap="none" strike="noStrike">
              <a:solidFill>
                <a:srgbClr val="9A2F3E"/>
              </a:solidFill>
              <a:latin typeface="Cabin Condensed"/>
              <a:ea typeface="Cabin Condensed"/>
              <a:cs typeface="Cabin Condensed"/>
              <a:sym typeface="Cabin Condensed"/>
            </a:endParaRPr>
          </a:p>
          <a:p>
            <a:pPr indent="0" lvl="0" marL="0" marR="0" rtl="0" algn="l">
              <a:lnSpc>
                <a:spcPct val="100000"/>
              </a:lnSpc>
              <a:spcBef>
                <a:spcPts val="0"/>
              </a:spcBef>
              <a:spcAft>
                <a:spcPts val="0"/>
              </a:spcAft>
              <a:buClr>
                <a:srgbClr val="000000"/>
              </a:buClr>
              <a:buSzPts val="2600"/>
              <a:buFont typeface="Arial"/>
              <a:buNone/>
            </a:pPr>
            <a:r>
              <a:t/>
            </a:r>
            <a:endParaRPr b="0" i="0" sz="2600" u="none" cap="none" strike="noStrike">
              <a:solidFill>
                <a:srgbClr val="9A2F3E"/>
              </a:solidFill>
              <a:latin typeface="Cabin Condensed"/>
              <a:ea typeface="Cabin Condensed"/>
              <a:cs typeface="Cabin Condensed"/>
              <a:sym typeface="Cabin Condensed"/>
            </a:endParaRPr>
          </a:p>
        </p:txBody>
      </p:sp>
      <p:sp>
        <p:nvSpPr>
          <p:cNvPr id="139" name="Google Shape;139;p20"/>
          <p:cNvSpPr/>
          <p:nvPr/>
        </p:nvSpPr>
        <p:spPr>
          <a:xfrm>
            <a:off x="457200" y="548640"/>
            <a:ext cx="8229600" cy="685800"/>
          </a:xfrm>
          <a:prstGeom prst="rect">
            <a:avLst/>
          </a:prstGeom>
          <a:solidFill>
            <a:srgbClr val="9A2F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3200"/>
              <a:buFont typeface="Arial"/>
              <a:buNone/>
            </a:pPr>
            <a:r>
              <a:rPr b="0" i="0" lang="en" sz="3200" u="none" cap="none" strike="noStrike">
                <a:solidFill>
                  <a:srgbClr val="FFFFFF"/>
                </a:solidFill>
                <a:latin typeface="Boogaloo"/>
                <a:ea typeface="Boogaloo"/>
                <a:cs typeface="Boogaloo"/>
                <a:sym typeface="Boogaloo"/>
              </a:rPr>
              <a:t>Preparing for Investigation 3</a:t>
            </a:r>
            <a:endParaRPr b="0" i="0" sz="3200" u="none" cap="none" strike="noStrike">
              <a:solidFill>
                <a:srgbClr val="FFFFFF"/>
              </a:solidFill>
              <a:latin typeface="Boogaloo"/>
              <a:ea typeface="Boogaloo"/>
              <a:cs typeface="Boogaloo"/>
              <a:sym typeface="Boogaloo"/>
            </a:endParaRPr>
          </a:p>
        </p:txBody>
      </p:sp>
      <p:graphicFrame>
        <p:nvGraphicFramePr>
          <p:cNvPr id="140" name="Google Shape;140;p20"/>
          <p:cNvGraphicFramePr/>
          <p:nvPr/>
        </p:nvGraphicFramePr>
        <p:xfrm>
          <a:off x="1016900" y="4015500"/>
          <a:ext cx="3000000" cy="3000000"/>
        </p:xfrm>
        <a:graphic>
          <a:graphicData uri="http://schemas.openxmlformats.org/drawingml/2006/table">
            <a:tbl>
              <a:tblPr>
                <a:noFill/>
                <a:tableStyleId>{23CCC8FF-1F35-4AC0-83F1-CEE2EC2469F0}</a:tableStyleId>
              </a:tblPr>
              <a:tblGrid>
                <a:gridCol w="1252000"/>
                <a:gridCol w="1907325"/>
              </a:tblGrid>
              <a:tr h="12700">
                <a:tc>
                  <a:txBody>
                    <a:bodyPr/>
                    <a:lstStyle/>
                    <a:p>
                      <a:pPr indent="0" lvl="0" marL="0" marR="0" rtl="0" algn="ctr">
                        <a:lnSpc>
                          <a:spcPct val="100000"/>
                        </a:lnSpc>
                        <a:spcBef>
                          <a:spcPts val="0"/>
                        </a:spcBef>
                        <a:spcAft>
                          <a:spcPts val="0"/>
                        </a:spcAft>
                        <a:buClr>
                          <a:srgbClr val="000000"/>
                        </a:buClr>
                        <a:buSzPts val="1100"/>
                        <a:buFont typeface="Arial"/>
                        <a:buNone/>
                      </a:pPr>
                      <a:r>
                        <a:rPr b="1" lang="en" sz="1100" u="none" cap="none" strike="noStrike">
                          <a:solidFill>
                            <a:srgbClr val="0B0B0B"/>
                          </a:solidFill>
                          <a:latin typeface="Cabin"/>
                          <a:ea typeface="Cabin"/>
                          <a:cs typeface="Cabin"/>
                          <a:sym typeface="Cabin"/>
                        </a:rPr>
                        <a:t>Mass of the </a:t>
                      </a:r>
                      <a:endParaRPr b="1" sz="1100" u="none" cap="none" strike="noStrike">
                        <a:solidFill>
                          <a:srgbClr val="0B0B0B"/>
                        </a:solidFill>
                        <a:latin typeface="Cabin"/>
                        <a:ea typeface="Cabin"/>
                        <a:cs typeface="Cabin"/>
                        <a:sym typeface="Cabin"/>
                      </a:endParaRPr>
                    </a:p>
                    <a:p>
                      <a:pPr indent="0" lvl="0" marL="0" marR="0" rtl="0" algn="ctr">
                        <a:lnSpc>
                          <a:spcPct val="100000"/>
                        </a:lnSpc>
                        <a:spcBef>
                          <a:spcPts val="0"/>
                        </a:spcBef>
                        <a:spcAft>
                          <a:spcPts val="0"/>
                        </a:spcAft>
                        <a:buClr>
                          <a:srgbClr val="000000"/>
                        </a:buClr>
                        <a:buSzPts val="1100"/>
                        <a:buFont typeface="Arial"/>
                        <a:buNone/>
                      </a:pPr>
                      <a:r>
                        <a:rPr b="1" lang="en" sz="1100" u="none" cap="none" strike="noStrike">
                          <a:solidFill>
                            <a:srgbClr val="0B0B0B"/>
                          </a:solidFill>
                          <a:latin typeface="Cabin"/>
                          <a:ea typeface="Cabin"/>
                          <a:cs typeface="Cabin"/>
                          <a:sym typeface="Cabin"/>
                        </a:rPr>
                        <a:t>moving object for a fixed speed</a:t>
                      </a:r>
                      <a:endParaRPr b="1" sz="1100" u="none" cap="none" strike="noStrike">
                        <a:solidFill>
                          <a:srgbClr val="0B0B0B"/>
                        </a:solidFill>
                        <a:latin typeface="Cabin"/>
                        <a:ea typeface="Cabin"/>
                        <a:cs typeface="Cabin"/>
                        <a:sym typeface="Cabin"/>
                      </a:endParaRPr>
                    </a:p>
                  </a:txBody>
                  <a:tcPr marT="63500" marB="63500" marR="63500" marL="63500" anchor="ctr">
                    <a:lnL cap="flat" cmpd="sng" w="12700">
                      <a:solidFill>
                        <a:srgbClr val="FFFFFF"/>
                      </a:solidFill>
                      <a:prstDash val="solid"/>
                      <a:round/>
                      <a:headEnd len="sm" w="sm" type="none"/>
                      <a:tailEnd len="sm" w="sm" type="none"/>
                    </a:lnL>
                    <a:lnT cap="flat" cmpd="sng" w="12700">
                      <a:solidFill>
                        <a:srgbClr val="FFFFFF"/>
                      </a:solidFill>
                      <a:prstDash val="solid"/>
                      <a:round/>
                      <a:headEnd len="sm" w="sm" type="none"/>
                      <a:tailEnd len="sm" w="sm" type="none"/>
                    </a:lnT>
                  </a:tcPr>
                </a:tc>
                <a:tc>
                  <a:txBody>
                    <a:bodyPr/>
                    <a:lstStyle/>
                    <a:p>
                      <a:pPr indent="0" lvl="0" marL="0" marR="0" rtl="0" algn="ctr">
                        <a:lnSpc>
                          <a:spcPct val="100000"/>
                        </a:lnSpc>
                        <a:spcBef>
                          <a:spcPts val="0"/>
                        </a:spcBef>
                        <a:spcAft>
                          <a:spcPts val="0"/>
                        </a:spcAft>
                        <a:buClr>
                          <a:srgbClr val="000000"/>
                        </a:buClr>
                        <a:buSzPts val="1100"/>
                        <a:buFont typeface="Arial"/>
                        <a:buNone/>
                      </a:pPr>
                      <a:r>
                        <a:rPr b="1" lang="en" sz="1100" u="none" cap="none" strike="noStrike">
                          <a:solidFill>
                            <a:srgbClr val="0B0B0B"/>
                          </a:solidFill>
                          <a:latin typeface="Cabin"/>
                          <a:ea typeface="Cabin"/>
                          <a:cs typeface="Cabin"/>
                          <a:sym typeface="Cabin"/>
                        </a:rPr>
                        <a:t>Kinetic energy of the cart</a:t>
                      </a:r>
                      <a:endParaRPr b="1" sz="1100" u="none" cap="none" strike="noStrike">
                        <a:solidFill>
                          <a:srgbClr val="0B0B0B"/>
                        </a:solidFill>
                        <a:latin typeface="Cabin"/>
                        <a:ea typeface="Cabin"/>
                        <a:cs typeface="Cabin"/>
                        <a:sym typeface="Cabin"/>
                      </a:endParaRPr>
                    </a:p>
                    <a:p>
                      <a:pPr indent="0" lvl="0" marL="0" marR="0" rtl="0" algn="ctr">
                        <a:lnSpc>
                          <a:spcPct val="100000"/>
                        </a:lnSpc>
                        <a:spcBef>
                          <a:spcPts val="0"/>
                        </a:spcBef>
                        <a:spcAft>
                          <a:spcPts val="0"/>
                        </a:spcAft>
                        <a:buClr>
                          <a:srgbClr val="000000"/>
                        </a:buClr>
                        <a:buSzPts val="1100"/>
                        <a:buFont typeface="Arial"/>
                        <a:buNone/>
                      </a:pPr>
                      <a:r>
                        <a:rPr b="1" lang="en" sz="1100" u="none" cap="none" strike="noStrike">
                          <a:solidFill>
                            <a:srgbClr val="0B0B0B"/>
                          </a:solidFill>
                          <a:latin typeface="Cabin"/>
                          <a:ea typeface="Cabin"/>
                          <a:cs typeface="Cabin"/>
                          <a:sym typeface="Cabin"/>
                        </a:rPr>
                        <a:t>(measured as the distance the box is pushed)</a:t>
                      </a:r>
                      <a:endParaRPr b="1" sz="1100" u="none" cap="none" strike="noStrike">
                        <a:solidFill>
                          <a:srgbClr val="0B0B0B"/>
                        </a:solidFill>
                        <a:latin typeface="Cabin"/>
                        <a:ea typeface="Cabin"/>
                        <a:cs typeface="Cabin"/>
                        <a:sym typeface="Cabin"/>
                      </a:endParaRPr>
                    </a:p>
                  </a:txBody>
                  <a:tcPr marT="63500" marB="63500" marR="63500" marL="63500" anchor="ctr">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tcPr>
                </a:tc>
              </a:tr>
              <a:tr h="294650">
                <a:tc>
                  <a:txBody>
                    <a:bodyPr/>
                    <a:lstStyle/>
                    <a:p>
                      <a:pPr indent="0" lvl="0" marL="0" marR="0" rtl="0" algn="l">
                        <a:lnSpc>
                          <a:spcPct val="100000"/>
                        </a:lnSpc>
                        <a:spcBef>
                          <a:spcPts val="0"/>
                        </a:spcBef>
                        <a:spcAft>
                          <a:spcPts val="0"/>
                        </a:spcAft>
                        <a:buClr>
                          <a:srgbClr val="000000"/>
                        </a:buClr>
                        <a:buSzPts val="1100"/>
                        <a:buFont typeface="Arial"/>
                        <a:buNone/>
                      </a:pPr>
                      <a:r>
                        <a:t/>
                      </a:r>
                      <a:endParaRPr b="1" sz="1100" u="none" cap="none" strike="noStrike">
                        <a:solidFill>
                          <a:srgbClr val="0B0B0B"/>
                        </a:solidFill>
                        <a:latin typeface="Cabin"/>
                        <a:ea typeface="Cabin"/>
                        <a:cs typeface="Cabin"/>
                        <a:sym typeface="Cabin"/>
                      </a:endParaRPr>
                    </a:p>
                  </a:txBody>
                  <a:tcPr marT="63500" marB="63500" marR="63500" marL="63500">
                    <a:lnL cap="flat" cmpd="sng" w="12700">
                      <a:solidFill>
                        <a:srgbClr val="FFFFFF"/>
                      </a:solidFill>
                      <a:prstDash val="solid"/>
                      <a:round/>
                      <a:headEnd len="sm" w="sm" type="none"/>
                      <a:tailEnd len="sm" w="sm" type="none"/>
                    </a:lnL>
                  </a:tcPr>
                </a:tc>
                <a:tc>
                  <a:txBody>
                    <a:bodyPr/>
                    <a:lstStyle/>
                    <a:p>
                      <a:pPr indent="0" lvl="0" marL="0" marR="0" rtl="0" algn="l">
                        <a:lnSpc>
                          <a:spcPct val="100000"/>
                        </a:lnSpc>
                        <a:spcBef>
                          <a:spcPts val="0"/>
                        </a:spcBef>
                        <a:spcAft>
                          <a:spcPts val="0"/>
                        </a:spcAft>
                        <a:buClr>
                          <a:srgbClr val="000000"/>
                        </a:buClr>
                        <a:buSzPts val="1100"/>
                        <a:buFont typeface="Arial"/>
                        <a:buNone/>
                      </a:pPr>
                      <a:r>
                        <a:t/>
                      </a:r>
                      <a:endParaRPr b="1" sz="1100" u="none" cap="none" strike="noStrike">
                        <a:solidFill>
                          <a:srgbClr val="0B0B0B"/>
                        </a:solidFill>
                        <a:latin typeface="Cabin"/>
                        <a:ea typeface="Cabin"/>
                        <a:cs typeface="Cabin"/>
                        <a:sym typeface="Cabin"/>
                      </a:endParaRPr>
                    </a:p>
                  </a:txBody>
                  <a:tcPr marT="63500" marB="63500" marR="63500" marL="63500">
                    <a:lnR cap="flat" cmpd="sng" w="12700">
                      <a:solidFill>
                        <a:srgbClr val="FFFFFF"/>
                      </a:solidFill>
                      <a:prstDash val="solid"/>
                      <a:round/>
                      <a:headEnd len="sm" w="sm" type="none"/>
                      <a:tailEnd len="sm" w="sm" type="none"/>
                    </a:lnR>
                  </a:tcPr>
                </a:tc>
              </a:tr>
              <a:tr h="294650">
                <a:tc>
                  <a:txBody>
                    <a:bodyPr/>
                    <a:lstStyle/>
                    <a:p>
                      <a:pPr indent="0" lvl="0" marL="0" marR="0" rtl="0" algn="l">
                        <a:lnSpc>
                          <a:spcPct val="100000"/>
                        </a:lnSpc>
                        <a:spcBef>
                          <a:spcPts val="0"/>
                        </a:spcBef>
                        <a:spcAft>
                          <a:spcPts val="0"/>
                        </a:spcAft>
                        <a:buClr>
                          <a:srgbClr val="000000"/>
                        </a:buClr>
                        <a:buSzPts val="1100"/>
                        <a:buFont typeface="Arial"/>
                        <a:buNone/>
                      </a:pPr>
                      <a:r>
                        <a:t/>
                      </a:r>
                      <a:endParaRPr b="1" sz="1100" u="none" cap="none" strike="noStrike">
                        <a:solidFill>
                          <a:srgbClr val="0B0B0B"/>
                        </a:solidFill>
                        <a:latin typeface="Cabin"/>
                        <a:ea typeface="Cabin"/>
                        <a:cs typeface="Cabin"/>
                        <a:sym typeface="Cabin"/>
                      </a:endParaRPr>
                    </a:p>
                  </a:txBody>
                  <a:tcPr marT="63500" marB="63500" marR="63500" marL="63500">
                    <a:lnL cap="flat" cmpd="sng" w="12700">
                      <a:solidFill>
                        <a:srgbClr val="FFFFFF"/>
                      </a:solidFill>
                      <a:prstDash val="solid"/>
                      <a:round/>
                      <a:headEnd len="sm" w="sm" type="none"/>
                      <a:tailEnd len="sm" w="sm" type="none"/>
                    </a:lnL>
                  </a:tcPr>
                </a:tc>
                <a:tc>
                  <a:txBody>
                    <a:bodyPr/>
                    <a:lstStyle/>
                    <a:p>
                      <a:pPr indent="0" lvl="0" marL="0" marR="0" rtl="0" algn="l">
                        <a:lnSpc>
                          <a:spcPct val="100000"/>
                        </a:lnSpc>
                        <a:spcBef>
                          <a:spcPts val="0"/>
                        </a:spcBef>
                        <a:spcAft>
                          <a:spcPts val="0"/>
                        </a:spcAft>
                        <a:buClr>
                          <a:srgbClr val="000000"/>
                        </a:buClr>
                        <a:buSzPts val="1100"/>
                        <a:buFont typeface="Arial"/>
                        <a:buNone/>
                      </a:pPr>
                      <a:r>
                        <a:t/>
                      </a:r>
                      <a:endParaRPr b="1" sz="1100" u="none" cap="none" strike="noStrike">
                        <a:solidFill>
                          <a:srgbClr val="0B0B0B"/>
                        </a:solidFill>
                        <a:latin typeface="Cabin"/>
                        <a:ea typeface="Cabin"/>
                        <a:cs typeface="Cabin"/>
                        <a:sym typeface="Cabin"/>
                      </a:endParaRPr>
                    </a:p>
                  </a:txBody>
                  <a:tcPr marT="63500" marB="63500" marR="63500" marL="63500">
                    <a:lnR cap="flat" cmpd="sng" w="12700">
                      <a:solidFill>
                        <a:srgbClr val="FFFFFF"/>
                      </a:solidFill>
                      <a:prstDash val="solid"/>
                      <a:round/>
                      <a:headEnd len="sm" w="sm" type="none"/>
                      <a:tailEnd len="sm" w="sm" type="none"/>
                    </a:lnR>
                  </a:tcPr>
                </a:tc>
              </a:tr>
              <a:tr h="294650">
                <a:tc>
                  <a:txBody>
                    <a:bodyPr/>
                    <a:lstStyle/>
                    <a:p>
                      <a:pPr indent="0" lvl="0" marL="0" marR="0" rtl="0" algn="l">
                        <a:lnSpc>
                          <a:spcPct val="100000"/>
                        </a:lnSpc>
                        <a:spcBef>
                          <a:spcPts val="0"/>
                        </a:spcBef>
                        <a:spcAft>
                          <a:spcPts val="0"/>
                        </a:spcAft>
                        <a:buClr>
                          <a:srgbClr val="000000"/>
                        </a:buClr>
                        <a:buSzPts val="1100"/>
                        <a:buFont typeface="Arial"/>
                        <a:buNone/>
                      </a:pPr>
                      <a:r>
                        <a:t/>
                      </a:r>
                      <a:endParaRPr b="1" sz="1100" u="none" cap="none" strike="noStrike">
                        <a:solidFill>
                          <a:srgbClr val="0B0B0B"/>
                        </a:solidFill>
                        <a:latin typeface="Cabin"/>
                        <a:ea typeface="Cabin"/>
                        <a:cs typeface="Cabin"/>
                        <a:sym typeface="Cabin"/>
                      </a:endParaRPr>
                    </a:p>
                  </a:txBody>
                  <a:tcPr marT="63500" marB="63500" marR="63500" marL="63500">
                    <a:lnL cap="flat" cmpd="sng" w="12700">
                      <a:solidFill>
                        <a:srgbClr val="FFFFFF"/>
                      </a:solidFill>
                      <a:prstDash val="solid"/>
                      <a:round/>
                      <a:headEnd len="sm" w="sm" type="none"/>
                      <a:tailEnd len="sm" w="sm" type="none"/>
                    </a:lnL>
                  </a:tcPr>
                </a:tc>
                <a:tc>
                  <a:txBody>
                    <a:bodyPr/>
                    <a:lstStyle/>
                    <a:p>
                      <a:pPr indent="0" lvl="0" marL="0" marR="0" rtl="0" algn="l">
                        <a:lnSpc>
                          <a:spcPct val="100000"/>
                        </a:lnSpc>
                        <a:spcBef>
                          <a:spcPts val="0"/>
                        </a:spcBef>
                        <a:spcAft>
                          <a:spcPts val="0"/>
                        </a:spcAft>
                        <a:buClr>
                          <a:srgbClr val="000000"/>
                        </a:buClr>
                        <a:buSzPts val="1100"/>
                        <a:buFont typeface="Arial"/>
                        <a:buNone/>
                      </a:pPr>
                      <a:r>
                        <a:t/>
                      </a:r>
                      <a:endParaRPr b="1" sz="1100" u="none" cap="none" strike="noStrike">
                        <a:solidFill>
                          <a:srgbClr val="0B0B0B"/>
                        </a:solidFill>
                        <a:latin typeface="Cabin"/>
                        <a:ea typeface="Cabin"/>
                        <a:cs typeface="Cabin"/>
                        <a:sym typeface="Cabin"/>
                      </a:endParaRPr>
                    </a:p>
                  </a:txBody>
                  <a:tcPr marT="63500" marB="63500" marR="63500" marL="63500">
                    <a:lnR cap="flat" cmpd="sng" w="12700">
                      <a:solidFill>
                        <a:srgbClr val="FFFFFF"/>
                      </a:solidFill>
                      <a:prstDash val="solid"/>
                      <a:round/>
                      <a:headEnd len="sm" w="sm" type="none"/>
                      <a:tailEnd len="sm" w="sm" type="none"/>
                    </a:lnR>
                  </a:tcPr>
                </a:tc>
              </a:tr>
              <a:tr h="294650">
                <a:tc>
                  <a:txBody>
                    <a:bodyPr/>
                    <a:lstStyle/>
                    <a:p>
                      <a:pPr indent="0" lvl="0" marL="0" marR="0" rtl="0" algn="l">
                        <a:lnSpc>
                          <a:spcPct val="100000"/>
                        </a:lnSpc>
                        <a:spcBef>
                          <a:spcPts val="0"/>
                        </a:spcBef>
                        <a:spcAft>
                          <a:spcPts val="0"/>
                        </a:spcAft>
                        <a:buClr>
                          <a:srgbClr val="000000"/>
                        </a:buClr>
                        <a:buSzPts val="1100"/>
                        <a:buFont typeface="Arial"/>
                        <a:buNone/>
                      </a:pPr>
                      <a:r>
                        <a:t/>
                      </a:r>
                      <a:endParaRPr b="1" sz="1100" u="none" cap="none" strike="noStrike">
                        <a:solidFill>
                          <a:srgbClr val="0B0B0B"/>
                        </a:solidFill>
                        <a:latin typeface="Cabin"/>
                        <a:ea typeface="Cabin"/>
                        <a:cs typeface="Cabin"/>
                        <a:sym typeface="Cabin"/>
                      </a:endParaRPr>
                    </a:p>
                  </a:txBody>
                  <a:tcPr marT="63500" marB="63500" marR="63500" marL="63500">
                    <a:lnL cap="flat" cmpd="sng" w="12700">
                      <a:solidFill>
                        <a:srgbClr val="FFFFFF"/>
                      </a:solidFill>
                      <a:prstDash val="solid"/>
                      <a:round/>
                      <a:headEnd len="sm" w="sm" type="none"/>
                      <a:tailEnd len="sm" w="sm" type="none"/>
                    </a:lnL>
                  </a:tcPr>
                </a:tc>
                <a:tc>
                  <a:txBody>
                    <a:bodyPr/>
                    <a:lstStyle/>
                    <a:p>
                      <a:pPr indent="0" lvl="0" marL="0" marR="0" rtl="0" algn="l">
                        <a:lnSpc>
                          <a:spcPct val="100000"/>
                        </a:lnSpc>
                        <a:spcBef>
                          <a:spcPts val="0"/>
                        </a:spcBef>
                        <a:spcAft>
                          <a:spcPts val="0"/>
                        </a:spcAft>
                        <a:buClr>
                          <a:srgbClr val="000000"/>
                        </a:buClr>
                        <a:buSzPts val="1100"/>
                        <a:buFont typeface="Arial"/>
                        <a:buNone/>
                      </a:pPr>
                      <a:r>
                        <a:t/>
                      </a:r>
                      <a:endParaRPr b="1" sz="1100" u="none" cap="none" strike="noStrike">
                        <a:solidFill>
                          <a:srgbClr val="0B0B0B"/>
                        </a:solidFill>
                        <a:latin typeface="Cabin"/>
                        <a:ea typeface="Cabin"/>
                        <a:cs typeface="Cabin"/>
                        <a:sym typeface="Cabin"/>
                      </a:endParaRPr>
                    </a:p>
                  </a:txBody>
                  <a:tcPr marT="63500" marB="63500" marR="63500" marL="63500">
                    <a:lnR cap="flat" cmpd="sng" w="12700">
                      <a:solidFill>
                        <a:srgbClr val="FFFFFF"/>
                      </a:solidFill>
                      <a:prstDash val="solid"/>
                      <a:round/>
                      <a:headEnd len="sm" w="sm" type="none"/>
                      <a:tailEnd len="sm" w="sm" type="none"/>
                    </a:lnR>
                  </a:tcPr>
                </a:tc>
              </a:tr>
              <a:tr h="294650">
                <a:tc>
                  <a:txBody>
                    <a:bodyPr/>
                    <a:lstStyle/>
                    <a:p>
                      <a:pPr indent="0" lvl="0" marL="0" marR="0" rtl="0" algn="l">
                        <a:lnSpc>
                          <a:spcPct val="100000"/>
                        </a:lnSpc>
                        <a:spcBef>
                          <a:spcPts val="0"/>
                        </a:spcBef>
                        <a:spcAft>
                          <a:spcPts val="0"/>
                        </a:spcAft>
                        <a:buClr>
                          <a:srgbClr val="000000"/>
                        </a:buClr>
                        <a:buSzPts val="1100"/>
                        <a:buFont typeface="Arial"/>
                        <a:buNone/>
                      </a:pPr>
                      <a:r>
                        <a:t/>
                      </a:r>
                      <a:endParaRPr b="1" sz="1100" u="none" cap="none" strike="noStrike">
                        <a:solidFill>
                          <a:srgbClr val="0B0B0B"/>
                        </a:solidFill>
                        <a:latin typeface="Cabin"/>
                        <a:ea typeface="Cabin"/>
                        <a:cs typeface="Cabin"/>
                        <a:sym typeface="Cabin"/>
                      </a:endParaRPr>
                    </a:p>
                  </a:txBody>
                  <a:tcPr marT="63500" marB="63500" marR="63500" marL="63500">
                    <a:lnL cap="flat" cmpd="sng" w="12700">
                      <a:solidFill>
                        <a:srgbClr val="FFFFFF"/>
                      </a:solidFill>
                      <a:prstDash val="solid"/>
                      <a:round/>
                      <a:headEnd len="sm" w="sm" type="none"/>
                      <a:tailEnd len="sm" w="sm" type="none"/>
                    </a:lnL>
                  </a:tcPr>
                </a:tc>
                <a:tc>
                  <a:txBody>
                    <a:bodyPr/>
                    <a:lstStyle/>
                    <a:p>
                      <a:pPr indent="0" lvl="0" marL="0" marR="0" rtl="0" algn="l">
                        <a:lnSpc>
                          <a:spcPct val="100000"/>
                        </a:lnSpc>
                        <a:spcBef>
                          <a:spcPts val="0"/>
                        </a:spcBef>
                        <a:spcAft>
                          <a:spcPts val="0"/>
                        </a:spcAft>
                        <a:buClr>
                          <a:srgbClr val="000000"/>
                        </a:buClr>
                        <a:buSzPts val="1100"/>
                        <a:buFont typeface="Arial"/>
                        <a:buNone/>
                      </a:pPr>
                      <a:r>
                        <a:t/>
                      </a:r>
                      <a:endParaRPr b="1" sz="1100" u="none" cap="none" strike="noStrike">
                        <a:solidFill>
                          <a:srgbClr val="0B0B0B"/>
                        </a:solidFill>
                        <a:latin typeface="Cabin"/>
                        <a:ea typeface="Cabin"/>
                        <a:cs typeface="Cabin"/>
                        <a:sym typeface="Cabin"/>
                      </a:endParaRPr>
                    </a:p>
                  </a:txBody>
                  <a:tcPr marT="63500" marB="63500" marR="63500" marL="63500">
                    <a:lnR cap="flat" cmpd="sng" w="12700">
                      <a:solidFill>
                        <a:srgbClr val="FFFFFF"/>
                      </a:solidFill>
                      <a:prstDash val="solid"/>
                      <a:round/>
                      <a:headEnd len="sm" w="sm" type="none"/>
                      <a:tailEnd len="sm" w="sm" type="none"/>
                    </a:lnR>
                  </a:tcPr>
                </a:tc>
              </a:tr>
              <a:tr h="294650">
                <a:tc>
                  <a:txBody>
                    <a:bodyPr/>
                    <a:lstStyle/>
                    <a:p>
                      <a:pPr indent="0" lvl="0" marL="0" marR="0" rtl="0" algn="l">
                        <a:lnSpc>
                          <a:spcPct val="100000"/>
                        </a:lnSpc>
                        <a:spcBef>
                          <a:spcPts val="0"/>
                        </a:spcBef>
                        <a:spcAft>
                          <a:spcPts val="0"/>
                        </a:spcAft>
                        <a:buClr>
                          <a:srgbClr val="000000"/>
                        </a:buClr>
                        <a:buSzPts val="1100"/>
                        <a:buFont typeface="Arial"/>
                        <a:buNone/>
                      </a:pPr>
                      <a:r>
                        <a:t/>
                      </a:r>
                      <a:endParaRPr b="1" sz="1100" u="none" cap="none" strike="noStrike">
                        <a:solidFill>
                          <a:srgbClr val="0B0B0B"/>
                        </a:solidFill>
                        <a:latin typeface="Cabin"/>
                        <a:ea typeface="Cabin"/>
                        <a:cs typeface="Cabin"/>
                        <a:sym typeface="Cabin"/>
                      </a:endParaRPr>
                    </a:p>
                  </a:txBody>
                  <a:tcPr marT="63500" marB="63500" marR="63500" marL="63500">
                    <a:lnL cap="flat" cmpd="sng" w="12700">
                      <a:solidFill>
                        <a:srgbClr val="FFFFFF"/>
                      </a:solidFill>
                      <a:prstDash val="solid"/>
                      <a:round/>
                      <a:headEnd len="sm" w="sm" type="none"/>
                      <a:tailEnd len="sm" w="sm" type="none"/>
                    </a:lnL>
                    <a:lnB cap="flat" cmpd="sng" w="12700">
                      <a:solidFill>
                        <a:srgbClr val="FFFFFF"/>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100"/>
                        <a:buFont typeface="Arial"/>
                        <a:buNone/>
                      </a:pPr>
                      <a:r>
                        <a:t/>
                      </a:r>
                      <a:endParaRPr b="1" sz="1100" u="none" cap="none" strike="noStrike">
                        <a:solidFill>
                          <a:srgbClr val="0B0B0B"/>
                        </a:solidFill>
                        <a:latin typeface="Cabin"/>
                        <a:ea typeface="Cabin"/>
                        <a:cs typeface="Cabin"/>
                        <a:sym typeface="Cabin"/>
                      </a:endParaRPr>
                    </a:p>
                  </a:txBody>
                  <a:tcPr marT="63500" marB="63500" marR="63500" marL="63500">
                    <a:lnR cap="flat" cmpd="sng" w="12700">
                      <a:solidFill>
                        <a:srgbClr val="FFFFFF"/>
                      </a:solidFill>
                      <a:prstDash val="solid"/>
                      <a:round/>
                      <a:headEnd len="sm" w="sm" type="none"/>
                      <a:tailEnd len="sm" w="sm" type="none"/>
                    </a:lnR>
                    <a:lnB cap="flat" cmpd="sng" w="12700">
                      <a:solidFill>
                        <a:srgbClr val="FFFFFF"/>
                      </a:solidFill>
                      <a:prstDash val="solid"/>
                      <a:round/>
                      <a:headEnd len="sm" w="sm" type="none"/>
                      <a:tailEnd len="sm" w="sm" type="none"/>
                    </a:lnB>
                  </a:tcPr>
                </a:tc>
              </a:tr>
            </a:tbl>
          </a:graphicData>
        </a:graphic>
      </p:graphicFrame>
      <p:graphicFrame>
        <p:nvGraphicFramePr>
          <p:cNvPr id="141" name="Google Shape;141;p20"/>
          <p:cNvGraphicFramePr/>
          <p:nvPr/>
        </p:nvGraphicFramePr>
        <p:xfrm>
          <a:off x="5228375" y="4025050"/>
          <a:ext cx="3000000" cy="3000000"/>
        </p:xfrm>
        <a:graphic>
          <a:graphicData uri="http://schemas.openxmlformats.org/drawingml/2006/table">
            <a:tbl>
              <a:tblPr>
                <a:noFill/>
                <a:tableStyleId>{23CCC8FF-1F35-4AC0-83F1-CEE2EC2469F0}</a:tableStyleId>
              </a:tblPr>
              <a:tblGrid>
                <a:gridCol w="1248250"/>
                <a:gridCol w="1911075"/>
              </a:tblGrid>
              <a:tr h="12700">
                <a:tc>
                  <a:txBody>
                    <a:bodyPr/>
                    <a:lstStyle/>
                    <a:p>
                      <a:pPr indent="0" lvl="0" marL="0" marR="0" rtl="0" algn="ctr">
                        <a:lnSpc>
                          <a:spcPct val="100000"/>
                        </a:lnSpc>
                        <a:spcBef>
                          <a:spcPts val="0"/>
                        </a:spcBef>
                        <a:spcAft>
                          <a:spcPts val="0"/>
                        </a:spcAft>
                        <a:buClr>
                          <a:srgbClr val="000000"/>
                        </a:buClr>
                        <a:buSzPts val="1100"/>
                        <a:buFont typeface="Arial"/>
                        <a:buNone/>
                      </a:pPr>
                      <a:r>
                        <a:rPr b="1" lang="en" sz="1100" u="none" cap="none" strike="noStrike">
                          <a:solidFill>
                            <a:srgbClr val="0B0B0B"/>
                          </a:solidFill>
                          <a:latin typeface="Cabin"/>
                          <a:ea typeface="Cabin"/>
                          <a:cs typeface="Cabin"/>
                          <a:sym typeface="Cabin"/>
                        </a:rPr>
                        <a:t>Speed of </a:t>
                      </a:r>
                      <a:endParaRPr b="1" sz="1100" u="none" cap="none" strike="noStrike">
                        <a:solidFill>
                          <a:srgbClr val="0B0B0B"/>
                        </a:solidFill>
                        <a:latin typeface="Cabin"/>
                        <a:ea typeface="Cabin"/>
                        <a:cs typeface="Cabin"/>
                        <a:sym typeface="Cabin"/>
                      </a:endParaRPr>
                    </a:p>
                    <a:p>
                      <a:pPr indent="0" lvl="0" marL="0" marR="0" rtl="0" algn="ctr">
                        <a:lnSpc>
                          <a:spcPct val="100000"/>
                        </a:lnSpc>
                        <a:spcBef>
                          <a:spcPts val="0"/>
                        </a:spcBef>
                        <a:spcAft>
                          <a:spcPts val="0"/>
                        </a:spcAft>
                        <a:buClr>
                          <a:srgbClr val="000000"/>
                        </a:buClr>
                        <a:buSzPts val="1100"/>
                        <a:buFont typeface="Arial"/>
                        <a:buNone/>
                      </a:pPr>
                      <a:r>
                        <a:rPr b="1" lang="en" sz="1100" u="none" cap="none" strike="noStrike">
                          <a:solidFill>
                            <a:srgbClr val="0B0B0B"/>
                          </a:solidFill>
                          <a:latin typeface="Cabin"/>
                          <a:ea typeface="Cabin"/>
                          <a:cs typeface="Cabin"/>
                          <a:sym typeface="Cabin"/>
                        </a:rPr>
                        <a:t>moving object for a fixed mass</a:t>
                      </a:r>
                      <a:endParaRPr b="1" sz="1100" u="none" cap="none" strike="noStrike">
                        <a:solidFill>
                          <a:srgbClr val="0B0B0B"/>
                        </a:solidFill>
                        <a:latin typeface="Cabin"/>
                        <a:ea typeface="Cabin"/>
                        <a:cs typeface="Cabin"/>
                        <a:sym typeface="Cabin"/>
                      </a:endParaRPr>
                    </a:p>
                  </a:txBody>
                  <a:tcPr marT="63500" marB="63500" marR="63500" marL="63500" anchor="ctr">
                    <a:lnL cap="flat" cmpd="sng" w="12700">
                      <a:solidFill>
                        <a:srgbClr val="FFFFFF"/>
                      </a:solidFill>
                      <a:prstDash val="solid"/>
                      <a:round/>
                      <a:headEnd len="sm" w="sm" type="none"/>
                      <a:tailEnd len="sm" w="sm" type="none"/>
                    </a:lnL>
                    <a:lnT cap="flat" cmpd="sng" w="12700">
                      <a:solidFill>
                        <a:srgbClr val="FFFFFF"/>
                      </a:solidFill>
                      <a:prstDash val="solid"/>
                      <a:round/>
                      <a:headEnd len="sm" w="sm" type="none"/>
                      <a:tailEnd len="sm" w="sm" type="none"/>
                    </a:lnT>
                  </a:tcPr>
                </a:tc>
                <a:tc>
                  <a:txBody>
                    <a:bodyPr/>
                    <a:lstStyle/>
                    <a:p>
                      <a:pPr indent="0" lvl="0" marL="0" marR="0" rtl="0" algn="ctr">
                        <a:lnSpc>
                          <a:spcPct val="100000"/>
                        </a:lnSpc>
                        <a:spcBef>
                          <a:spcPts val="0"/>
                        </a:spcBef>
                        <a:spcAft>
                          <a:spcPts val="0"/>
                        </a:spcAft>
                        <a:buClr>
                          <a:srgbClr val="000000"/>
                        </a:buClr>
                        <a:buSzPts val="1100"/>
                        <a:buFont typeface="Arial"/>
                        <a:buNone/>
                      </a:pPr>
                      <a:r>
                        <a:rPr b="1" lang="en" sz="1100" u="none" cap="none" strike="noStrike">
                          <a:solidFill>
                            <a:srgbClr val="0B0B0B"/>
                          </a:solidFill>
                          <a:latin typeface="Cabin"/>
                          <a:ea typeface="Cabin"/>
                          <a:cs typeface="Cabin"/>
                          <a:sym typeface="Cabin"/>
                        </a:rPr>
                        <a:t>Kinetic energy of the cart</a:t>
                      </a:r>
                      <a:endParaRPr b="1" sz="1100" u="none" cap="none" strike="noStrike">
                        <a:solidFill>
                          <a:srgbClr val="0B0B0B"/>
                        </a:solidFill>
                        <a:latin typeface="Cabin"/>
                        <a:ea typeface="Cabin"/>
                        <a:cs typeface="Cabin"/>
                        <a:sym typeface="Cabin"/>
                      </a:endParaRPr>
                    </a:p>
                    <a:p>
                      <a:pPr indent="0" lvl="0" marL="0" marR="0" rtl="0" algn="ctr">
                        <a:lnSpc>
                          <a:spcPct val="100000"/>
                        </a:lnSpc>
                        <a:spcBef>
                          <a:spcPts val="0"/>
                        </a:spcBef>
                        <a:spcAft>
                          <a:spcPts val="0"/>
                        </a:spcAft>
                        <a:buClr>
                          <a:srgbClr val="000000"/>
                        </a:buClr>
                        <a:buSzPts val="1100"/>
                        <a:buFont typeface="Arial"/>
                        <a:buNone/>
                      </a:pPr>
                      <a:r>
                        <a:rPr b="1" lang="en" sz="1100" u="none" cap="none" strike="noStrike">
                          <a:solidFill>
                            <a:srgbClr val="0B0B0B"/>
                          </a:solidFill>
                          <a:latin typeface="Cabin"/>
                          <a:ea typeface="Cabin"/>
                          <a:cs typeface="Cabin"/>
                          <a:sym typeface="Cabin"/>
                        </a:rPr>
                        <a:t>(measured as the distance the box is pushed)</a:t>
                      </a:r>
                      <a:endParaRPr b="1" sz="1100" u="none" cap="none" strike="noStrike">
                        <a:solidFill>
                          <a:srgbClr val="0B0B0B"/>
                        </a:solidFill>
                        <a:latin typeface="Cabin"/>
                        <a:ea typeface="Cabin"/>
                        <a:cs typeface="Cabin"/>
                        <a:sym typeface="Cabin"/>
                      </a:endParaRPr>
                    </a:p>
                  </a:txBody>
                  <a:tcPr marT="63500" marB="63500" marR="63500" marL="63500" anchor="ctr">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tcPr>
                </a:tc>
              </a:tr>
              <a:tr h="294650">
                <a:tc>
                  <a:txBody>
                    <a:bodyPr/>
                    <a:lstStyle/>
                    <a:p>
                      <a:pPr indent="0" lvl="0" marL="0" marR="0" rtl="0" algn="l">
                        <a:lnSpc>
                          <a:spcPct val="100000"/>
                        </a:lnSpc>
                        <a:spcBef>
                          <a:spcPts val="0"/>
                        </a:spcBef>
                        <a:spcAft>
                          <a:spcPts val="0"/>
                        </a:spcAft>
                        <a:buClr>
                          <a:srgbClr val="000000"/>
                        </a:buClr>
                        <a:buSzPts val="1100"/>
                        <a:buFont typeface="Arial"/>
                        <a:buNone/>
                      </a:pPr>
                      <a:r>
                        <a:t/>
                      </a:r>
                      <a:endParaRPr b="1" sz="1100" u="none" cap="none" strike="noStrike">
                        <a:solidFill>
                          <a:srgbClr val="0B0B0B"/>
                        </a:solidFill>
                        <a:latin typeface="Cabin"/>
                        <a:ea typeface="Cabin"/>
                        <a:cs typeface="Cabin"/>
                        <a:sym typeface="Cabin"/>
                      </a:endParaRPr>
                    </a:p>
                  </a:txBody>
                  <a:tcPr marT="63500" marB="63500" marR="63500" marL="63500">
                    <a:lnL cap="flat" cmpd="sng" w="12700">
                      <a:solidFill>
                        <a:srgbClr val="FFFFFF"/>
                      </a:solidFill>
                      <a:prstDash val="solid"/>
                      <a:round/>
                      <a:headEnd len="sm" w="sm" type="none"/>
                      <a:tailEnd len="sm" w="sm" type="none"/>
                    </a:lnL>
                  </a:tcPr>
                </a:tc>
                <a:tc>
                  <a:txBody>
                    <a:bodyPr/>
                    <a:lstStyle/>
                    <a:p>
                      <a:pPr indent="0" lvl="0" marL="0" marR="0" rtl="0" algn="l">
                        <a:lnSpc>
                          <a:spcPct val="100000"/>
                        </a:lnSpc>
                        <a:spcBef>
                          <a:spcPts val="0"/>
                        </a:spcBef>
                        <a:spcAft>
                          <a:spcPts val="0"/>
                        </a:spcAft>
                        <a:buClr>
                          <a:srgbClr val="000000"/>
                        </a:buClr>
                        <a:buSzPts val="1100"/>
                        <a:buFont typeface="Arial"/>
                        <a:buNone/>
                      </a:pPr>
                      <a:r>
                        <a:t/>
                      </a:r>
                      <a:endParaRPr b="1" sz="1100" u="none" cap="none" strike="noStrike">
                        <a:solidFill>
                          <a:srgbClr val="0B0B0B"/>
                        </a:solidFill>
                        <a:latin typeface="Cabin"/>
                        <a:ea typeface="Cabin"/>
                        <a:cs typeface="Cabin"/>
                        <a:sym typeface="Cabin"/>
                      </a:endParaRPr>
                    </a:p>
                  </a:txBody>
                  <a:tcPr marT="63500" marB="63500" marR="63500" marL="63500">
                    <a:lnR cap="flat" cmpd="sng" w="12700">
                      <a:solidFill>
                        <a:srgbClr val="FFFFFF"/>
                      </a:solidFill>
                      <a:prstDash val="solid"/>
                      <a:round/>
                      <a:headEnd len="sm" w="sm" type="none"/>
                      <a:tailEnd len="sm" w="sm" type="none"/>
                    </a:lnR>
                  </a:tcPr>
                </a:tc>
              </a:tr>
              <a:tr h="294650">
                <a:tc>
                  <a:txBody>
                    <a:bodyPr/>
                    <a:lstStyle/>
                    <a:p>
                      <a:pPr indent="0" lvl="0" marL="0" marR="0" rtl="0" algn="l">
                        <a:lnSpc>
                          <a:spcPct val="100000"/>
                        </a:lnSpc>
                        <a:spcBef>
                          <a:spcPts val="0"/>
                        </a:spcBef>
                        <a:spcAft>
                          <a:spcPts val="0"/>
                        </a:spcAft>
                        <a:buClr>
                          <a:srgbClr val="000000"/>
                        </a:buClr>
                        <a:buSzPts val="1100"/>
                        <a:buFont typeface="Arial"/>
                        <a:buNone/>
                      </a:pPr>
                      <a:r>
                        <a:t/>
                      </a:r>
                      <a:endParaRPr b="1" sz="1100" u="none" cap="none" strike="noStrike">
                        <a:solidFill>
                          <a:srgbClr val="0B0B0B"/>
                        </a:solidFill>
                        <a:latin typeface="Cabin"/>
                        <a:ea typeface="Cabin"/>
                        <a:cs typeface="Cabin"/>
                        <a:sym typeface="Cabin"/>
                      </a:endParaRPr>
                    </a:p>
                  </a:txBody>
                  <a:tcPr marT="63500" marB="63500" marR="63500" marL="63500">
                    <a:lnL cap="flat" cmpd="sng" w="12700">
                      <a:solidFill>
                        <a:srgbClr val="FFFFFF"/>
                      </a:solidFill>
                      <a:prstDash val="solid"/>
                      <a:round/>
                      <a:headEnd len="sm" w="sm" type="none"/>
                      <a:tailEnd len="sm" w="sm" type="none"/>
                    </a:lnL>
                  </a:tcPr>
                </a:tc>
                <a:tc>
                  <a:txBody>
                    <a:bodyPr/>
                    <a:lstStyle/>
                    <a:p>
                      <a:pPr indent="0" lvl="0" marL="0" marR="0" rtl="0" algn="l">
                        <a:lnSpc>
                          <a:spcPct val="100000"/>
                        </a:lnSpc>
                        <a:spcBef>
                          <a:spcPts val="0"/>
                        </a:spcBef>
                        <a:spcAft>
                          <a:spcPts val="0"/>
                        </a:spcAft>
                        <a:buClr>
                          <a:srgbClr val="000000"/>
                        </a:buClr>
                        <a:buSzPts val="1100"/>
                        <a:buFont typeface="Arial"/>
                        <a:buNone/>
                      </a:pPr>
                      <a:r>
                        <a:t/>
                      </a:r>
                      <a:endParaRPr b="1" sz="1100" u="none" cap="none" strike="noStrike">
                        <a:solidFill>
                          <a:srgbClr val="0B0B0B"/>
                        </a:solidFill>
                        <a:latin typeface="Cabin"/>
                        <a:ea typeface="Cabin"/>
                        <a:cs typeface="Cabin"/>
                        <a:sym typeface="Cabin"/>
                      </a:endParaRPr>
                    </a:p>
                  </a:txBody>
                  <a:tcPr marT="63500" marB="63500" marR="63500" marL="63500">
                    <a:lnR cap="flat" cmpd="sng" w="12700">
                      <a:solidFill>
                        <a:srgbClr val="FFFFFF"/>
                      </a:solidFill>
                      <a:prstDash val="solid"/>
                      <a:round/>
                      <a:headEnd len="sm" w="sm" type="none"/>
                      <a:tailEnd len="sm" w="sm" type="none"/>
                    </a:lnR>
                  </a:tcPr>
                </a:tc>
              </a:tr>
              <a:tr h="294650">
                <a:tc>
                  <a:txBody>
                    <a:bodyPr/>
                    <a:lstStyle/>
                    <a:p>
                      <a:pPr indent="0" lvl="0" marL="0" marR="0" rtl="0" algn="l">
                        <a:lnSpc>
                          <a:spcPct val="100000"/>
                        </a:lnSpc>
                        <a:spcBef>
                          <a:spcPts val="0"/>
                        </a:spcBef>
                        <a:spcAft>
                          <a:spcPts val="0"/>
                        </a:spcAft>
                        <a:buClr>
                          <a:srgbClr val="000000"/>
                        </a:buClr>
                        <a:buSzPts val="1100"/>
                        <a:buFont typeface="Arial"/>
                        <a:buNone/>
                      </a:pPr>
                      <a:r>
                        <a:t/>
                      </a:r>
                      <a:endParaRPr b="1" sz="1100" u="none" cap="none" strike="noStrike">
                        <a:solidFill>
                          <a:srgbClr val="0B0B0B"/>
                        </a:solidFill>
                        <a:latin typeface="Cabin"/>
                        <a:ea typeface="Cabin"/>
                        <a:cs typeface="Cabin"/>
                        <a:sym typeface="Cabin"/>
                      </a:endParaRPr>
                    </a:p>
                  </a:txBody>
                  <a:tcPr marT="63500" marB="63500" marR="63500" marL="63500">
                    <a:lnL cap="flat" cmpd="sng" w="12700">
                      <a:solidFill>
                        <a:srgbClr val="FFFFFF"/>
                      </a:solidFill>
                      <a:prstDash val="solid"/>
                      <a:round/>
                      <a:headEnd len="sm" w="sm" type="none"/>
                      <a:tailEnd len="sm" w="sm" type="none"/>
                    </a:lnL>
                  </a:tcPr>
                </a:tc>
                <a:tc>
                  <a:txBody>
                    <a:bodyPr/>
                    <a:lstStyle/>
                    <a:p>
                      <a:pPr indent="0" lvl="0" marL="0" marR="0" rtl="0" algn="l">
                        <a:lnSpc>
                          <a:spcPct val="100000"/>
                        </a:lnSpc>
                        <a:spcBef>
                          <a:spcPts val="0"/>
                        </a:spcBef>
                        <a:spcAft>
                          <a:spcPts val="0"/>
                        </a:spcAft>
                        <a:buClr>
                          <a:srgbClr val="000000"/>
                        </a:buClr>
                        <a:buSzPts val="1100"/>
                        <a:buFont typeface="Arial"/>
                        <a:buNone/>
                      </a:pPr>
                      <a:r>
                        <a:t/>
                      </a:r>
                      <a:endParaRPr b="1" sz="1100" u="none" cap="none" strike="noStrike">
                        <a:solidFill>
                          <a:srgbClr val="0B0B0B"/>
                        </a:solidFill>
                        <a:latin typeface="Cabin"/>
                        <a:ea typeface="Cabin"/>
                        <a:cs typeface="Cabin"/>
                        <a:sym typeface="Cabin"/>
                      </a:endParaRPr>
                    </a:p>
                  </a:txBody>
                  <a:tcPr marT="63500" marB="63500" marR="63500" marL="63500">
                    <a:lnR cap="flat" cmpd="sng" w="12700">
                      <a:solidFill>
                        <a:srgbClr val="FFFFFF"/>
                      </a:solidFill>
                      <a:prstDash val="solid"/>
                      <a:round/>
                      <a:headEnd len="sm" w="sm" type="none"/>
                      <a:tailEnd len="sm" w="sm" type="none"/>
                    </a:lnR>
                  </a:tcPr>
                </a:tc>
              </a:tr>
              <a:tr h="294650">
                <a:tc>
                  <a:txBody>
                    <a:bodyPr/>
                    <a:lstStyle/>
                    <a:p>
                      <a:pPr indent="0" lvl="0" marL="0" marR="0" rtl="0" algn="l">
                        <a:lnSpc>
                          <a:spcPct val="100000"/>
                        </a:lnSpc>
                        <a:spcBef>
                          <a:spcPts val="0"/>
                        </a:spcBef>
                        <a:spcAft>
                          <a:spcPts val="0"/>
                        </a:spcAft>
                        <a:buClr>
                          <a:srgbClr val="000000"/>
                        </a:buClr>
                        <a:buSzPts val="1100"/>
                        <a:buFont typeface="Arial"/>
                        <a:buNone/>
                      </a:pPr>
                      <a:r>
                        <a:t/>
                      </a:r>
                      <a:endParaRPr b="1" sz="1100" u="none" cap="none" strike="noStrike">
                        <a:solidFill>
                          <a:srgbClr val="0B0B0B"/>
                        </a:solidFill>
                        <a:latin typeface="Cabin"/>
                        <a:ea typeface="Cabin"/>
                        <a:cs typeface="Cabin"/>
                        <a:sym typeface="Cabin"/>
                      </a:endParaRPr>
                    </a:p>
                  </a:txBody>
                  <a:tcPr marT="63500" marB="63500" marR="63500" marL="63500">
                    <a:lnL cap="flat" cmpd="sng" w="12700">
                      <a:solidFill>
                        <a:srgbClr val="FFFFFF"/>
                      </a:solidFill>
                      <a:prstDash val="solid"/>
                      <a:round/>
                      <a:headEnd len="sm" w="sm" type="none"/>
                      <a:tailEnd len="sm" w="sm" type="none"/>
                    </a:lnL>
                  </a:tcPr>
                </a:tc>
                <a:tc>
                  <a:txBody>
                    <a:bodyPr/>
                    <a:lstStyle/>
                    <a:p>
                      <a:pPr indent="0" lvl="0" marL="0" marR="0" rtl="0" algn="l">
                        <a:lnSpc>
                          <a:spcPct val="100000"/>
                        </a:lnSpc>
                        <a:spcBef>
                          <a:spcPts val="0"/>
                        </a:spcBef>
                        <a:spcAft>
                          <a:spcPts val="0"/>
                        </a:spcAft>
                        <a:buClr>
                          <a:srgbClr val="000000"/>
                        </a:buClr>
                        <a:buSzPts val="1100"/>
                        <a:buFont typeface="Arial"/>
                        <a:buNone/>
                      </a:pPr>
                      <a:r>
                        <a:t/>
                      </a:r>
                      <a:endParaRPr b="1" sz="1100" u="none" cap="none" strike="noStrike">
                        <a:solidFill>
                          <a:srgbClr val="0B0B0B"/>
                        </a:solidFill>
                        <a:latin typeface="Cabin"/>
                        <a:ea typeface="Cabin"/>
                        <a:cs typeface="Cabin"/>
                        <a:sym typeface="Cabin"/>
                      </a:endParaRPr>
                    </a:p>
                  </a:txBody>
                  <a:tcPr marT="63500" marB="63500" marR="63500" marL="63500">
                    <a:lnR cap="flat" cmpd="sng" w="12700">
                      <a:solidFill>
                        <a:srgbClr val="FFFFFF"/>
                      </a:solidFill>
                      <a:prstDash val="solid"/>
                      <a:round/>
                      <a:headEnd len="sm" w="sm" type="none"/>
                      <a:tailEnd len="sm" w="sm" type="none"/>
                    </a:lnR>
                  </a:tcPr>
                </a:tc>
              </a:tr>
              <a:tr h="294650">
                <a:tc>
                  <a:txBody>
                    <a:bodyPr/>
                    <a:lstStyle/>
                    <a:p>
                      <a:pPr indent="0" lvl="0" marL="0" marR="0" rtl="0" algn="l">
                        <a:lnSpc>
                          <a:spcPct val="100000"/>
                        </a:lnSpc>
                        <a:spcBef>
                          <a:spcPts val="0"/>
                        </a:spcBef>
                        <a:spcAft>
                          <a:spcPts val="0"/>
                        </a:spcAft>
                        <a:buClr>
                          <a:srgbClr val="000000"/>
                        </a:buClr>
                        <a:buSzPts val="1100"/>
                        <a:buFont typeface="Arial"/>
                        <a:buNone/>
                      </a:pPr>
                      <a:r>
                        <a:t/>
                      </a:r>
                      <a:endParaRPr b="1" sz="1100" u="none" cap="none" strike="noStrike">
                        <a:solidFill>
                          <a:srgbClr val="0B0B0B"/>
                        </a:solidFill>
                        <a:latin typeface="Cabin"/>
                        <a:ea typeface="Cabin"/>
                        <a:cs typeface="Cabin"/>
                        <a:sym typeface="Cabin"/>
                      </a:endParaRPr>
                    </a:p>
                  </a:txBody>
                  <a:tcPr marT="63500" marB="63500" marR="63500" marL="63500">
                    <a:lnL cap="flat" cmpd="sng" w="12700">
                      <a:solidFill>
                        <a:srgbClr val="FFFFFF"/>
                      </a:solidFill>
                      <a:prstDash val="solid"/>
                      <a:round/>
                      <a:headEnd len="sm" w="sm" type="none"/>
                      <a:tailEnd len="sm" w="sm" type="none"/>
                    </a:lnL>
                  </a:tcPr>
                </a:tc>
                <a:tc>
                  <a:txBody>
                    <a:bodyPr/>
                    <a:lstStyle/>
                    <a:p>
                      <a:pPr indent="0" lvl="0" marL="0" marR="0" rtl="0" algn="l">
                        <a:lnSpc>
                          <a:spcPct val="100000"/>
                        </a:lnSpc>
                        <a:spcBef>
                          <a:spcPts val="0"/>
                        </a:spcBef>
                        <a:spcAft>
                          <a:spcPts val="0"/>
                        </a:spcAft>
                        <a:buClr>
                          <a:srgbClr val="000000"/>
                        </a:buClr>
                        <a:buSzPts val="1100"/>
                        <a:buFont typeface="Arial"/>
                        <a:buNone/>
                      </a:pPr>
                      <a:r>
                        <a:t/>
                      </a:r>
                      <a:endParaRPr b="1" sz="1100" u="none" cap="none" strike="noStrike">
                        <a:solidFill>
                          <a:srgbClr val="0B0B0B"/>
                        </a:solidFill>
                        <a:latin typeface="Cabin"/>
                        <a:ea typeface="Cabin"/>
                        <a:cs typeface="Cabin"/>
                        <a:sym typeface="Cabin"/>
                      </a:endParaRPr>
                    </a:p>
                  </a:txBody>
                  <a:tcPr marT="63500" marB="63500" marR="63500" marL="63500">
                    <a:lnR cap="flat" cmpd="sng" w="12700">
                      <a:solidFill>
                        <a:srgbClr val="FFFFFF"/>
                      </a:solidFill>
                      <a:prstDash val="solid"/>
                      <a:round/>
                      <a:headEnd len="sm" w="sm" type="none"/>
                      <a:tailEnd len="sm" w="sm" type="none"/>
                    </a:lnR>
                  </a:tcPr>
                </a:tc>
              </a:tr>
              <a:tr h="294650">
                <a:tc>
                  <a:txBody>
                    <a:bodyPr/>
                    <a:lstStyle/>
                    <a:p>
                      <a:pPr indent="0" lvl="0" marL="0" marR="0" rtl="0" algn="l">
                        <a:lnSpc>
                          <a:spcPct val="100000"/>
                        </a:lnSpc>
                        <a:spcBef>
                          <a:spcPts val="0"/>
                        </a:spcBef>
                        <a:spcAft>
                          <a:spcPts val="0"/>
                        </a:spcAft>
                        <a:buClr>
                          <a:srgbClr val="000000"/>
                        </a:buClr>
                        <a:buSzPts val="1100"/>
                        <a:buFont typeface="Arial"/>
                        <a:buNone/>
                      </a:pPr>
                      <a:r>
                        <a:t/>
                      </a:r>
                      <a:endParaRPr b="1" sz="1100" u="none" cap="none" strike="noStrike">
                        <a:solidFill>
                          <a:srgbClr val="0B0B0B"/>
                        </a:solidFill>
                        <a:latin typeface="Cabin"/>
                        <a:ea typeface="Cabin"/>
                        <a:cs typeface="Cabin"/>
                        <a:sym typeface="Cabin"/>
                      </a:endParaRPr>
                    </a:p>
                  </a:txBody>
                  <a:tcPr marT="63500" marB="63500" marR="63500" marL="63500">
                    <a:lnL cap="flat" cmpd="sng" w="12700">
                      <a:solidFill>
                        <a:srgbClr val="FFFFFF"/>
                      </a:solidFill>
                      <a:prstDash val="solid"/>
                      <a:round/>
                      <a:headEnd len="sm" w="sm" type="none"/>
                      <a:tailEnd len="sm" w="sm" type="none"/>
                    </a:lnL>
                    <a:lnB cap="flat" cmpd="sng" w="12700">
                      <a:solidFill>
                        <a:srgbClr val="FFFFFF"/>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100"/>
                        <a:buFont typeface="Arial"/>
                        <a:buNone/>
                      </a:pPr>
                      <a:r>
                        <a:t/>
                      </a:r>
                      <a:endParaRPr b="1" sz="1100" u="none" cap="none" strike="noStrike">
                        <a:solidFill>
                          <a:srgbClr val="0B0B0B"/>
                        </a:solidFill>
                        <a:latin typeface="Cabin"/>
                        <a:ea typeface="Cabin"/>
                        <a:cs typeface="Cabin"/>
                        <a:sym typeface="Cabin"/>
                      </a:endParaRPr>
                    </a:p>
                  </a:txBody>
                  <a:tcPr marT="63500" marB="63500" marR="63500" marL="63500">
                    <a:lnR cap="flat" cmpd="sng" w="12700">
                      <a:solidFill>
                        <a:srgbClr val="FFFFFF"/>
                      </a:solidFill>
                      <a:prstDash val="solid"/>
                      <a:round/>
                      <a:headEnd len="sm" w="sm" type="none"/>
                      <a:tailEnd len="sm" w="sm" type="none"/>
                    </a:lnR>
                    <a:lnB cap="flat" cmpd="sng" w="12700">
                      <a:solidFill>
                        <a:srgbClr val="FFFFFF"/>
                      </a:solidFill>
                      <a:prstDash val="solid"/>
                      <a:round/>
                      <a:headEnd len="sm" w="sm" type="none"/>
                      <a:tailEnd len="sm" w="sm" type="none"/>
                    </a:lnB>
                  </a:tcPr>
                </a:tc>
              </a:tr>
            </a:tbl>
          </a:graphicData>
        </a:graphic>
      </p:graphicFrame>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penSciEd-Stilleto">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